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70" r:id="rId15"/>
    <p:sldId id="271" r:id="rId16"/>
  </p:sldIdLst>
  <p:sldSz cx="18288000" cy="10287000"/>
  <p:notesSz cx="6858000" cy="9144000"/>
  <p:embeddedFontLst>
    <p:embeddedFont>
      <p:font typeface="DM Sans" pitchFamily="2" charset="77"/>
      <p:regular r:id="rId18"/>
      <p:bold r:id="rId19"/>
      <p:italic r:id="rId20"/>
      <p:boldItalic r:id="rId21"/>
    </p:embeddedFont>
    <p:embeddedFont>
      <p:font typeface="DM Sans Bold" pitchFamily="2" charset="77"/>
      <p:regular r:id="rId22"/>
      <p:bold r:id="rId23"/>
    </p:embeddedFont>
    <p:embeddedFont>
      <p:font typeface="DM Sans Italics" pitchFamily="2" charset="77"/>
      <p:regular r:id="rId24"/>
      <p: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76" autoAdjust="0"/>
    <p:restoredTop sz="65242" autoAdjust="0"/>
  </p:normalViewPr>
  <p:slideViewPr>
    <p:cSldViewPr>
      <p:cViewPr varScale="1">
        <p:scale>
          <a:sx n="51" d="100"/>
          <a:sy n="51" d="100"/>
        </p:scale>
        <p:origin x="2408"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svg>
</file>

<file path=ppt/media/image20.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5DCD52-11BD-9641-935E-F84ECC7A9A03}" type="datetimeFigureOut">
              <a:rPr lang="en-NL" smtClean="0"/>
              <a:t>19/04/2024</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F0D744-4375-A244-81A1-3217DF760AD0}" type="slidenum">
              <a:rPr lang="en-NL" smtClean="0"/>
              <a:t>‹#›</a:t>
            </a:fld>
            <a:endParaRPr lang="en-NL"/>
          </a:p>
        </p:txBody>
      </p:sp>
    </p:spTree>
    <p:extLst>
      <p:ext uri="{BB962C8B-B14F-4D97-AF65-F5344CB8AC3E}">
        <p14:creationId xmlns:p14="http://schemas.microsoft.com/office/powerpoint/2010/main" val="1411157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Tada Solutions is an IT company specialising in data management and analytics</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it is known for converting complex data into actionable insights</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the company provides advanced services to help businesses make the most out of their data</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there are some advancements in data integration and user-friendly reporting to help users get up-to-date information</a:t>
            </a:r>
            <a:br>
              <a:rPr lang="en-GB" sz="1800" dirty="0">
                <a:effectLst/>
                <a:latin typeface="ArialMT"/>
              </a:rPr>
            </a:br>
            <a:endParaRPr lang="en-GB" dirty="0"/>
          </a:p>
          <a:p>
            <a:endParaRPr lang="en-NL" dirty="0"/>
          </a:p>
        </p:txBody>
      </p:sp>
      <p:sp>
        <p:nvSpPr>
          <p:cNvPr id="4" name="Slide Number Placeholder 3"/>
          <p:cNvSpPr>
            <a:spLocks noGrp="1"/>
          </p:cNvSpPr>
          <p:nvPr>
            <p:ph type="sldNum" sz="quarter" idx="5"/>
          </p:nvPr>
        </p:nvSpPr>
        <p:spPr/>
        <p:txBody>
          <a:bodyPr/>
          <a:lstStyle/>
          <a:p>
            <a:fld id="{39F0D744-4375-A244-81A1-3217DF760AD0}" type="slidenum">
              <a:rPr lang="en-NL" smtClean="0"/>
              <a:t>4</a:t>
            </a:fld>
            <a:endParaRPr lang="en-NL"/>
          </a:p>
        </p:txBody>
      </p:sp>
    </p:spTree>
    <p:extLst>
      <p:ext uri="{BB962C8B-B14F-4D97-AF65-F5344CB8AC3E}">
        <p14:creationId xmlns:p14="http://schemas.microsoft.com/office/powerpoint/2010/main" val="13689941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the goal is to find new ways to visually show and improve how customer journeys and business processes are understood by clients</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this will make them easier for everyone to follow and use</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this involves creating clearer and more engaging designs to help users make better decisions and interact more effectively with business operations</a:t>
            </a:r>
          </a:p>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GB" sz="1800" dirty="0">
              <a:effectLst/>
              <a:latin typeface="ArialMT"/>
            </a:endParaRP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The project aims to enhance interaction design and data visualization, focusing on user-friendly interfaces for data analysis diagrams and innovative visualization methods</a:t>
            </a:r>
          </a:p>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GB" sz="1800" dirty="0">
              <a:effectLst/>
              <a:latin typeface="ArialMT"/>
            </a:endParaRP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deliverables include high-fidelity prototypes and a research document, utilizing Figma and possibly PowerBI</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the project emphasizes an intuitive and enjoyable user experience in data exploration</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GB" sz="1800" dirty="0">
                <a:effectLst/>
                <a:latin typeface="ArialMT"/>
              </a:rPr>
              <a:t>if there is enough time for the main task, I will do some front-end coding based on my prototype</a:t>
            </a:r>
            <a:endParaRPr lang="en-GB" dirty="0"/>
          </a:p>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GB" dirty="0"/>
          </a:p>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GB" dirty="0"/>
          </a:p>
          <a:p>
            <a:endParaRPr lang="en-NL" dirty="0"/>
          </a:p>
        </p:txBody>
      </p:sp>
      <p:sp>
        <p:nvSpPr>
          <p:cNvPr id="4" name="Slide Number Placeholder 3"/>
          <p:cNvSpPr>
            <a:spLocks noGrp="1"/>
          </p:cNvSpPr>
          <p:nvPr>
            <p:ph type="sldNum" sz="quarter" idx="5"/>
          </p:nvPr>
        </p:nvSpPr>
        <p:spPr/>
        <p:txBody>
          <a:bodyPr/>
          <a:lstStyle/>
          <a:p>
            <a:fld id="{39F0D744-4375-A244-81A1-3217DF760AD0}" type="slidenum">
              <a:rPr lang="en-NL" smtClean="0"/>
              <a:t>6</a:t>
            </a:fld>
            <a:endParaRPr lang="en-NL"/>
          </a:p>
        </p:txBody>
      </p:sp>
    </p:spTree>
    <p:extLst>
      <p:ext uri="{BB962C8B-B14F-4D97-AF65-F5344CB8AC3E}">
        <p14:creationId xmlns:p14="http://schemas.microsoft.com/office/powerpoint/2010/main" val="3533127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39F0D744-4375-A244-81A1-3217DF760AD0}" type="slidenum">
              <a:rPr lang="en-NL" smtClean="0"/>
              <a:t>8</a:t>
            </a:fld>
            <a:endParaRPr lang="en-NL"/>
          </a:p>
        </p:txBody>
      </p:sp>
    </p:spTree>
    <p:extLst>
      <p:ext uri="{BB962C8B-B14F-4D97-AF65-F5344CB8AC3E}">
        <p14:creationId xmlns:p14="http://schemas.microsoft.com/office/powerpoint/2010/main" val="3108369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39F0D744-4375-A244-81A1-3217DF760AD0}" type="slidenum">
              <a:rPr lang="en-NL" smtClean="0"/>
              <a:t>10</a:t>
            </a:fld>
            <a:endParaRPr lang="en-NL"/>
          </a:p>
        </p:txBody>
      </p:sp>
    </p:spTree>
    <p:extLst>
      <p:ext uri="{BB962C8B-B14F-4D97-AF65-F5344CB8AC3E}">
        <p14:creationId xmlns:p14="http://schemas.microsoft.com/office/powerpoint/2010/main" val="28836547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dirty="0"/>
              <a:t>In the next phase which is develop, I will create high-fidelity prototype </a:t>
            </a:r>
          </a:p>
          <a:p>
            <a:pPr marL="171450" indent="-171450">
              <a:buFontTx/>
              <a:buChar char="-"/>
            </a:pPr>
            <a:r>
              <a:rPr lang="en-GB" dirty="0"/>
              <a:t>In the testing phase, I will conduct user testing with different  types of users such as a non-IT person, existing client of the company and a business student, </a:t>
            </a:r>
          </a:p>
          <a:p>
            <a:pPr marL="171450" indent="-171450">
              <a:buFontTx/>
              <a:buChar char="-"/>
            </a:pPr>
            <a:r>
              <a:rPr lang="en-GB" dirty="0"/>
              <a:t>also I will adjust the design as needed</a:t>
            </a:r>
          </a:p>
          <a:p>
            <a:pPr marL="171450" indent="-171450">
              <a:buFontTx/>
              <a:buChar char="-"/>
            </a:pPr>
            <a:r>
              <a:rPr lang="en-GB" dirty="0"/>
              <a:t>In </a:t>
            </a:r>
            <a:r>
              <a:rPr lang="en-GB"/>
              <a:t>the evaluation </a:t>
            </a:r>
            <a:r>
              <a:rPr lang="en-GB" dirty="0"/>
              <a:t>phase I will analyse the feedback, identify areas for improvement and document the findings, as well as writing my portfolio document</a:t>
            </a:r>
            <a:endParaRPr lang="en-NL" dirty="0"/>
          </a:p>
        </p:txBody>
      </p:sp>
      <p:sp>
        <p:nvSpPr>
          <p:cNvPr id="4" name="Slide Number Placeholder 3"/>
          <p:cNvSpPr>
            <a:spLocks noGrp="1"/>
          </p:cNvSpPr>
          <p:nvPr>
            <p:ph type="sldNum" sz="quarter" idx="5"/>
          </p:nvPr>
        </p:nvSpPr>
        <p:spPr/>
        <p:txBody>
          <a:bodyPr/>
          <a:lstStyle/>
          <a:p>
            <a:fld id="{39F0D744-4375-A244-81A1-3217DF760AD0}" type="slidenum">
              <a:rPr lang="en-NL" smtClean="0"/>
              <a:t>12</a:t>
            </a:fld>
            <a:endParaRPr lang="en-NL"/>
          </a:p>
        </p:txBody>
      </p:sp>
    </p:spTree>
    <p:extLst>
      <p:ext uri="{BB962C8B-B14F-4D97-AF65-F5344CB8AC3E}">
        <p14:creationId xmlns:p14="http://schemas.microsoft.com/office/powerpoint/2010/main" val="2234732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L" dirty="0"/>
              <a:t>        </a:t>
            </a:r>
          </a:p>
        </p:txBody>
      </p:sp>
      <p:sp>
        <p:nvSpPr>
          <p:cNvPr id="4" name="Slide Number Placeholder 3"/>
          <p:cNvSpPr>
            <a:spLocks noGrp="1"/>
          </p:cNvSpPr>
          <p:nvPr>
            <p:ph type="sldNum" sz="quarter" idx="5"/>
          </p:nvPr>
        </p:nvSpPr>
        <p:spPr/>
        <p:txBody>
          <a:bodyPr/>
          <a:lstStyle/>
          <a:p>
            <a:fld id="{39F0D744-4375-A244-81A1-3217DF760AD0}" type="slidenum">
              <a:rPr lang="en-NL" smtClean="0"/>
              <a:t>14</a:t>
            </a:fld>
            <a:endParaRPr lang="en-NL"/>
          </a:p>
        </p:txBody>
      </p:sp>
    </p:spTree>
    <p:extLst>
      <p:ext uri="{BB962C8B-B14F-4D97-AF65-F5344CB8AC3E}">
        <p14:creationId xmlns:p14="http://schemas.microsoft.com/office/powerpoint/2010/main" val="2276910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4/19/24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4/19/24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4/19/24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4/19/24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6.sv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8.sv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19.png"/><Relationship Id="rId5" Type="http://schemas.openxmlformats.org/officeDocument/2006/relationships/image" Target="../media/image5.png"/><Relationship Id="rId10" Type="http://schemas.openxmlformats.org/officeDocument/2006/relationships/image" Target="../media/image18.svg"/><Relationship Id="rId4" Type="http://schemas.openxmlformats.org/officeDocument/2006/relationships/image" Target="../media/image2.svg"/><Relationship Id="rId9"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8.sv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2.sv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8.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2.sv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8.sv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8.sv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8CA9AD"/>
            </a:solidFill>
          </p:spPr>
          <p:txBody>
            <a:bodyPr/>
            <a:lstStyle/>
            <a:p>
              <a:endParaRPr lang="en-NL"/>
            </a:p>
          </p:txBody>
        </p:sp>
        <p:sp>
          <p:nvSpPr>
            <p:cNvPr id="4" name="TextBox 4"/>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981200" y="1028700"/>
            <a:ext cx="4102978" cy="1122724"/>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2">
              <a:extLst>
                <a:ext uri="{96DAC541-7B7A-43D3-8B79-37D633B846F1}">
                  <asvg:svgBlip xmlns:asvg="http://schemas.microsoft.com/office/drawing/2016/SVG/main" r:embed="rId3"/>
                </a:ext>
              </a:extLst>
            </a:blip>
            <a:stretch>
              <a:fillRect t="-100000"/>
            </a:stretch>
          </a:blipFill>
        </p:spPr>
        <p:txBody>
          <a:bodyPr/>
          <a:lstStyle/>
          <a:p>
            <a:endParaRPr lang="en-NL"/>
          </a:p>
        </p:txBody>
      </p:sp>
      <p:sp>
        <p:nvSpPr>
          <p:cNvPr id="6" name="TextBox 6"/>
          <p:cNvSpPr txBox="1"/>
          <p:nvPr/>
        </p:nvSpPr>
        <p:spPr>
          <a:xfrm>
            <a:off x="5305630" y="3361052"/>
            <a:ext cx="10620170" cy="3241676"/>
          </a:xfrm>
          <a:prstGeom prst="rect">
            <a:avLst/>
          </a:prstGeom>
        </p:spPr>
        <p:txBody>
          <a:bodyPr lIns="0" tIns="0" rIns="0" bIns="0" rtlCol="0" anchor="t">
            <a:spAutoFit/>
          </a:bodyPr>
          <a:lstStyle/>
          <a:p>
            <a:pPr algn="r">
              <a:lnSpc>
                <a:spcPts val="12500"/>
              </a:lnSpc>
            </a:pPr>
            <a:r>
              <a:rPr lang="en-US" sz="12500">
                <a:solidFill>
                  <a:srgbClr val="FFFFFF"/>
                </a:solidFill>
                <a:latin typeface="DM Sans Bold"/>
              </a:rPr>
              <a:t>MIDTERM REVIEW</a:t>
            </a:r>
          </a:p>
        </p:txBody>
      </p:sp>
      <p:sp>
        <p:nvSpPr>
          <p:cNvPr id="7" name="TextBox 7"/>
          <p:cNvSpPr txBox="1"/>
          <p:nvPr/>
        </p:nvSpPr>
        <p:spPr>
          <a:xfrm>
            <a:off x="7335038" y="6640827"/>
            <a:ext cx="8590762" cy="1037596"/>
          </a:xfrm>
          <a:prstGeom prst="rect">
            <a:avLst/>
          </a:prstGeom>
        </p:spPr>
        <p:txBody>
          <a:bodyPr lIns="0" tIns="0" rIns="0" bIns="0" rtlCol="0" anchor="t">
            <a:spAutoFit/>
          </a:bodyPr>
          <a:lstStyle/>
          <a:p>
            <a:pPr algn="r">
              <a:lnSpc>
                <a:spcPts val="4070"/>
              </a:lnSpc>
            </a:pPr>
            <a:r>
              <a:rPr lang="en-US" sz="3700">
                <a:solidFill>
                  <a:srgbClr val="FFFFFF"/>
                </a:solidFill>
                <a:latin typeface="DM Sans Italics"/>
              </a:rPr>
              <a:t>Eva Evgenieva</a:t>
            </a:r>
          </a:p>
          <a:p>
            <a:pPr algn="r">
              <a:lnSpc>
                <a:spcPts val="4070"/>
              </a:lnSpc>
            </a:pPr>
            <a:r>
              <a:rPr lang="en-US" sz="3700">
                <a:solidFill>
                  <a:srgbClr val="FFFFFF"/>
                </a:solidFill>
                <a:latin typeface="DM Sans Italics"/>
              </a:rPr>
              <a:t>Fontys University of Applied Science</a:t>
            </a:r>
          </a:p>
        </p:txBody>
      </p:sp>
      <p:sp>
        <p:nvSpPr>
          <p:cNvPr id="8" name="Freeform 8"/>
          <p:cNvSpPr/>
          <p:nvPr/>
        </p:nvSpPr>
        <p:spPr>
          <a:xfrm>
            <a:off x="1981200" y="6267450"/>
            <a:ext cx="2880360" cy="2990850"/>
          </a:xfrm>
          <a:custGeom>
            <a:avLst/>
            <a:gdLst/>
            <a:ahLst/>
            <a:cxnLst/>
            <a:rect l="l" t="t" r="r" b="b"/>
            <a:pathLst>
              <a:path w="2880360" h="4114800">
                <a:moveTo>
                  <a:pt x="0" y="0"/>
                </a:moveTo>
                <a:lnTo>
                  <a:pt x="2880360" y="0"/>
                </a:lnTo>
                <a:lnTo>
                  <a:pt x="288036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b="-37580"/>
            </a:stretch>
          </a:blipFill>
        </p:spPr>
        <p:txBody>
          <a:bodyPr/>
          <a:lstStyle/>
          <a:p>
            <a:endParaRPr lang="en-NL" dirty="0"/>
          </a:p>
        </p:txBody>
      </p:sp>
      <p:sp>
        <p:nvSpPr>
          <p:cNvPr id="9" name="Freeform 9"/>
          <p:cNvSpPr/>
          <p:nvPr/>
        </p:nvSpPr>
        <p:spPr>
          <a:xfrm rot="-10800000">
            <a:off x="5623560" y="7673106"/>
            <a:ext cx="3422956" cy="1585194"/>
          </a:xfrm>
          <a:custGeom>
            <a:avLst/>
            <a:gdLst/>
            <a:ahLst/>
            <a:cxnLst/>
            <a:rect l="l" t="t" r="r" b="b"/>
            <a:pathLst>
              <a:path w="3422956" h="2613894">
                <a:moveTo>
                  <a:pt x="0" y="0"/>
                </a:moveTo>
                <a:lnTo>
                  <a:pt x="3422956" y="0"/>
                </a:lnTo>
                <a:lnTo>
                  <a:pt x="3422956" y="2613894"/>
                </a:lnTo>
                <a:lnTo>
                  <a:pt x="0" y="2613894"/>
                </a:lnTo>
                <a:lnTo>
                  <a:pt x="0" y="0"/>
                </a:lnTo>
                <a:close/>
              </a:path>
            </a:pathLst>
          </a:custGeom>
          <a:blipFill>
            <a:blip r:embed="rId6">
              <a:extLst>
                <a:ext uri="{96DAC541-7B7A-43D3-8B79-37D633B846F1}">
                  <asvg:svgBlip xmlns:asvg="http://schemas.microsoft.com/office/drawing/2016/SVG/main" r:embed="rId7"/>
                </a:ext>
              </a:extLst>
            </a:blip>
            <a:stretch>
              <a:fillRect t="-64894"/>
            </a:stretch>
          </a:blipFill>
        </p:spPr>
        <p:txBody>
          <a:bodyPr/>
          <a:lstStyle/>
          <a:p>
            <a:endParaRPr lang="en-NL"/>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0"/>
            <a:ext cx="3477921" cy="2903498"/>
          </a:xfrm>
          <a:custGeom>
            <a:avLst/>
            <a:gdLst/>
            <a:ahLst/>
            <a:cxnLst/>
            <a:rect l="l" t="t" r="r" b="b"/>
            <a:pathLst>
              <a:path w="4102978" h="3133183">
                <a:moveTo>
                  <a:pt x="0" y="0"/>
                </a:moveTo>
                <a:lnTo>
                  <a:pt x="4102979" y="0"/>
                </a:lnTo>
                <a:lnTo>
                  <a:pt x="4102979" y="3133183"/>
                </a:lnTo>
                <a:lnTo>
                  <a:pt x="0" y="3133183"/>
                </a:lnTo>
                <a:lnTo>
                  <a:pt x="0" y="0"/>
                </a:lnTo>
                <a:close/>
              </a:path>
            </a:pathLst>
          </a:custGeom>
          <a:blipFill>
            <a:blip r:embed="rId3">
              <a:extLst>
                <a:ext uri="{96DAC541-7B7A-43D3-8B79-37D633B846F1}">
                  <asvg:svgBlip xmlns:asvg="http://schemas.microsoft.com/office/drawing/2016/SVG/main" r:embed="rId4"/>
                </a:ext>
              </a:extLst>
            </a:blip>
            <a:stretch>
              <a:fillRect l="-17972" t="-7910"/>
            </a:stretch>
          </a:blipFill>
        </p:spPr>
        <p:txBody>
          <a:bodyPr/>
          <a:lstStyle/>
          <a:p>
            <a:endParaRPr lang="en-NL"/>
          </a:p>
        </p:txBody>
      </p:sp>
      <p:sp>
        <p:nvSpPr>
          <p:cNvPr id="3" name="Freeform 3"/>
          <p:cNvSpPr/>
          <p:nvPr/>
        </p:nvSpPr>
        <p:spPr>
          <a:xfrm>
            <a:off x="5105400" y="5372100"/>
            <a:ext cx="7577534" cy="4729644"/>
          </a:xfrm>
          <a:custGeom>
            <a:avLst/>
            <a:gdLst/>
            <a:ahLst/>
            <a:cxnLst/>
            <a:rect l="l" t="t" r="r" b="b"/>
            <a:pathLst>
              <a:path w="7577534" h="4729644">
                <a:moveTo>
                  <a:pt x="0" y="0"/>
                </a:moveTo>
                <a:lnTo>
                  <a:pt x="7577534" y="0"/>
                </a:lnTo>
                <a:lnTo>
                  <a:pt x="7577534" y="4729644"/>
                </a:lnTo>
                <a:lnTo>
                  <a:pt x="0" y="4729644"/>
                </a:lnTo>
                <a:lnTo>
                  <a:pt x="0" y="0"/>
                </a:lnTo>
                <a:close/>
              </a:path>
            </a:pathLst>
          </a:custGeom>
          <a:blipFill>
            <a:blip r:embed="rId5"/>
            <a:stretch>
              <a:fillRect/>
            </a:stretch>
          </a:blipFill>
        </p:spPr>
        <p:txBody>
          <a:bodyPr/>
          <a:lstStyle/>
          <a:p>
            <a:endParaRPr lang="en-NL"/>
          </a:p>
        </p:txBody>
      </p:sp>
      <p:sp>
        <p:nvSpPr>
          <p:cNvPr id="4" name="TextBox 4"/>
          <p:cNvSpPr txBox="1"/>
          <p:nvPr/>
        </p:nvSpPr>
        <p:spPr>
          <a:xfrm>
            <a:off x="300171" y="3331129"/>
            <a:ext cx="3724541" cy="866780"/>
          </a:xfrm>
          <a:prstGeom prst="rect">
            <a:avLst/>
          </a:prstGeom>
        </p:spPr>
        <p:txBody>
          <a:bodyPr lIns="0" tIns="0" rIns="0" bIns="0" rtlCol="0" anchor="t">
            <a:spAutoFit/>
          </a:bodyPr>
          <a:lstStyle/>
          <a:p>
            <a:pPr algn="r">
              <a:lnSpc>
                <a:spcPts val="6600"/>
              </a:lnSpc>
            </a:pPr>
            <a:r>
              <a:rPr lang="en-US" sz="6000" dirty="0">
                <a:solidFill>
                  <a:srgbClr val="8CA9AD"/>
                </a:solidFill>
                <a:latin typeface="DM Sans Bold"/>
              </a:rPr>
              <a:t>METHODS</a:t>
            </a:r>
          </a:p>
        </p:txBody>
      </p:sp>
      <p:sp>
        <p:nvSpPr>
          <p:cNvPr id="5" name="TextBox 5"/>
          <p:cNvSpPr txBox="1"/>
          <p:nvPr/>
        </p:nvSpPr>
        <p:spPr>
          <a:xfrm>
            <a:off x="423625" y="4226484"/>
            <a:ext cx="7202175" cy="1958981"/>
          </a:xfrm>
          <a:prstGeom prst="rect">
            <a:avLst/>
          </a:prstGeom>
        </p:spPr>
        <p:txBody>
          <a:bodyPr lIns="0" tIns="0" rIns="0" bIns="0" rtlCol="0" anchor="t">
            <a:spAutoFit/>
          </a:bodyPr>
          <a:lstStyle/>
          <a:p>
            <a:pPr marL="755753" lvl="1" indent="-377876">
              <a:lnSpc>
                <a:spcPts val="3850"/>
              </a:lnSpc>
              <a:buFont typeface="Arial"/>
              <a:buChar char="•"/>
            </a:pPr>
            <a:r>
              <a:rPr lang="en-US" sz="3500">
                <a:solidFill>
                  <a:srgbClr val="737373"/>
                </a:solidFill>
                <a:latin typeface="DM Sans"/>
              </a:rPr>
              <a:t>Interviews (1 expert, 1 student)</a:t>
            </a:r>
          </a:p>
          <a:p>
            <a:pPr marL="755753" lvl="1" indent="-377876">
              <a:lnSpc>
                <a:spcPts val="3850"/>
              </a:lnSpc>
              <a:buFont typeface="Arial"/>
              <a:buChar char="•"/>
            </a:pPr>
            <a:r>
              <a:rPr lang="en-US" sz="3500">
                <a:solidFill>
                  <a:srgbClr val="737373"/>
                </a:solidFill>
                <a:latin typeface="DM Sans"/>
              </a:rPr>
              <a:t>Empathy map</a:t>
            </a:r>
          </a:p>
          <a:p>
            <a:pPr marL="755753" lvl="1" indent="-377876">
              <a:lnSpc>
                <a:spcPts val="3850"/>
              </a:lnSpc>
              <a:buFont typeface="Arial"/>
              <a:buChar char="•"/>
            </a:pPr>
            <a:r>
              <a:rPr lang="en-US" sz="3500">
                <a:solidFill>
                  <a:srgbClr val="737373"/>
                </a:solidFill>
                <a:latin typeface="DM Sans"/>
              </a:rPr>
              <a:t>Persona</a:t>
            </a:r>
          </a:p>
          <a:p>
            <a:pPr marL="755753" lvl="1" indent="-377876">
              <a:lnSpc>
                <a:spcPts val="3850"/>
              </a:lnSpc>
              <a:buFont typeface="Arial"/>
              <a:buChar char="•"/>
            </a:pPr>
            <a:r>
              <a:rPr lang="en-US" sz="3500">
                <a:solidFill>
                  <a:srgbClr val="737373"/>
                </a:solidFill>
                <a:latin typeface="DM Sans"/>
              </a:rPr>
              <a:t>Literature review</a:t>
            </a:r>
          </a:p>
        </p:txBody>
      </p:sp>
      <p:sp>
        <p:nvSpPr>
          <p:cNvPr id="6" name="TextBox 6"/>
          <p:cNvSpPr txBox="1"/>
          <p:nvPr/>
        </p:nvSpPr>
        <p:spPr>
          <a:xfrm>
            <a:off x="12000107" y="681936"/>
            <a:ext cx="5440718" cy="866780"/>
          </a:xfrm>
          <a:prstGeom prst="rect">
            <a:avLst/>
          </a:prstGeom>
        </p:spPr>
        <p:txBody>
          <a:bodyPr lIns="0" tIns="0" rIns="0" bIns="0" rtlCol="0" anchor="t">
            <a:spAutoFit/>
          </a:bodyPr>
          <a:lstStyle/>
          <a:p>
            <a:pPr>
              <a:lnSpc>
                <a:spcPts val="6600"/>
              </a:lnSpc>
            </a:pPr>
            <a:r>
              <a:rPr lang="en-US" sz="6000">
                <a:solidFill>
                  <a:srgbClr val="8CA9AD"/>
                </a:solidFill>
                <a:latin typeface="DM Sans Bold"/>
              </a:rPr>
              <a:t>RESEARCH</a:t>
            </a:r>
          </a:p>
        </p:txBody>
      </p:sp>
      <p:sp>
        <p:nvSpPr>
          <p:cNvPr id="7" name="TextBox 7"/>
          <p:cNvSpPr txBox="1"/>
          <p:nvPr/>
        </p:nvSpPr>
        <p:spPr>
          <a:xfrm>
            <a:off x="12000107" y="1727194"/>
            <a:ext cx="5835825" cy="3902081"/>
          </a:xfrm>
          <a:prstGeom prst="rect">
            <a:avLst/>
          </a:prstGeom>
        </p:spPr>
        <p:txBody>
          <a:bodyPr lIns="0" tIns="0" rIns="0" bIns="0" rtlCol="0" anchor="t">
            <a:spAutoFit/>
          </a:bodyPr>
          <a:lstStyle/>
          <a:p>
            <a:pPr marL="755753" lvl="1" indent="-377876">
              <a:lnSpc>
                <a:spcPts val="3850"/>
              </a:lnSpc>
              <a:buFont typeface="Arial"/>
              <a:buChar char="•"/>
            </a:pPr>
            <a:r>
              <a:rPr lang="en-US" sz="3500" dirty="0">
                <a:solidFill>
                  <a:srgbClr val="737373"/>
                </a:solidFill>
                <a:latin typeface="DM Sans"/>
              </a:rPr>
              <a:t>Research questions</a:t>
            </a:r>
          </a:p>
          <a:p>
            <a:pPr marL="755753" lvl="1" indent="-377876">
              <a:lnSpc>
                <a:spcPts val="3850"/>
              </a:lnSpc>
              <a:buFont typeface="Arial"/>
              <a:buChar char="•"/>
            </a:pPr>
            <a:r>
              <a:rPr lang="en-US" sz="3500" dirty="0">
                <a:solidFill>
                  <a:srgbClr val="737373"/>
                </a:solidFill>
                <a:latin typeface="DM Sans"/>
              </a:rPr>
              <a:t>Initial background research</a:t>
            </a:r>
          </a:p>
          <a:p>
            <a:pPr marL="755753" lvl="1" indent="-377876">
              <a:lnSpc>
                <a:spcPts val="3850"/>
              </a:lnSpc>
              <a:buFont typeface="Arial"/>
              <a:buChar char="•"/>
            </a:pPr>
            <a:r>
              <a:rPr lang="en-US" sz="3500" dirty="0">
                <a:solidFill>
                  <a:srgbClr val="737373"/>
                </a:solidFill>
                <a:latin typeface="DM Sans"/>
              </a:rPr>
              <a:t>Applied research</a:t>
            </a:r>
          </a:p>
          <a:p>
            <a:pPr marL="755753" lvl="1" indent="-377876">
              <a:lnSpc>
                <a:spcPts val="3850"/>
              </a:lnSpc>
              <a:buFont typeface="Arial"/>
              <a:buChar char="•"/>
            </a:pPr>
            <a:r>
              <a:rPr lang="en-US" sz="3500" dirty="0">
                <a:solidFill>
                  <a:srgbClr val="737373"/>
                </a:solidFill>
                <a:latin typeface="DM Sans"/>
              </a:rPr>
              <a:t>Google Trends</a:t>
            </a:r>
          </a:p>
          <a:p>
            <a:pPr marL="755753" lvl="1" indent="-377876">
              <a:lnSpc>
                <a:spcPts val="3850"/>
              </a:lnSpc>
              <a:buFont typeface="Arial"/>
              <a:buChar char="•"/>
            </a:pPr>
            <a:r>
              <a:rPr lang="en-US" sz="3500" dirty="0">
                <a:solidFill>
                  <a:srgbClr val="737373"/>
                </a:solidFill>
                <a:latin typeface="DM Sans"/>
              </a:rPr>
              <a:t>Gartner’s </a:t>
            </a:r>
            <a:r>
              <a:rPr lang="en-US" sz="3500" dirty="0" err="1">
                <a:solidFill>
                  <a:srgbClr val="737373"/>
                </a:solidFill>
                <a:latin typeface="DM Sans"/>
              </a:rPr>
              <a:t>hypecycle</a:t>
            </a:r>
            <a:endParaRPr lang="en-US" sz="3500" dirty="0">
              <a:solidFill>
                <a:srgbClr val="737373"/>
              </a:solidFill>
              <a:latin typeface="DM Sans"/>
            </a:endParaRPr>
          </a:p>
          <a:p>
            <a:pPr marL="755753" lvl="1" indent="-377876">
              <a:lnSpc>
                <a:spcPts val="3850"/>
              </a:lnSpc>
              <a:buFont typeface="Arial"/>
              <a:buChar char="•"/>
            </a:pPr>
            <a:r>
              <a:rPr lang="en-US" sz="3500" dirty="0">
                <a:solidFill>
                  <a:srgbClr val="737373"/>
                </a:solidFill>
                <a:latin typeface="DM Sans"/>
              </a:rPr>
              <a:t>Stages of customer journey mapping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8CA9AD"/>
            </a:solidFill>
          </p:spPr>
          <p:txBody>
            <a:bodyPr/>
            <a:lstStyle/>
            <a:p>
              <a:endParaRPr lang="en-NL"/>
            </a:p>
          </p:txBody>
        </p:sp>
        <p:sp>
          <p:nvSpPr>
            <p:cNvPr id="4" name="TextBox 4"/>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901312" y="4124325"/>
            <a:ext cx="7571992" cy="2114550"/>
          </a:xfrm>
          <a:prstGeom prst="rect">
            <a:avLst/>
          </a:prstGeom>
        </p:spPr>
        <p:txBody>
          <a:bodyPr lIns="0" tIns="0" rIns="0" bIns="0" rtlCol="0" anchor="t">
            <a:spAutoFit/>
          </a:bodyPr>
          <a:lstStyle/>
          <a:p>
            <a:pPr algn="r">
              <a:lnSpc>
                <a:spcPts val="8250"/>
              </a:lnSpc>
            </a:pPr>
            <a:r>
              <a:rPr lang="en-US" sz="7500">
                <a:solidFill>
                  <a:srgbClr val="FFFFFF"/>
                </a:solidFill>
                <a:latin typeface="DM Sans Bold"/>
              </a:rPr>
              <a:t>TIMELINE AND PHASES</a:t>
            </a:r>
          </a:p>
        </p:txBody>
      </p:sp>
      <p:sp>
        <p:nvSpPr>
          <p:cNvPr id="6" name="TextBox 6"/>
          <p:cNvSpPr txBox="1"/>
          <p:nvPr/>
        </p:nvSpPr>
        <p:spPr>
          <a:xfrm>
            <a:off x="1790700" y="1847850"/>
            <a:ext cx="1938412" cy="1003308"/>
          </a:xfrm>
          <a:prstGeom prst="rect">
            <a:avLst/>
          </a:prstGeom>
        </p:spPr>
        <p:txBody>
          <a:bodyPr lIns="0" tIns="0" rIns="0" bIns="0" rtlCol="0" anchor="t">
            <a:spAutoFit/>
          </a:bodyPr>
          <a:lstStyle/>
          <a:p>
            <a:pPr>
              <a:lnSpc>
                <a:spcPts val="7700"/>
              </a:lnSpc>
            </a:pPr>
            <a:r>
              <a:rPr lang="en-US" sz="7000">
                <a:solidFill>
                  <a:srgbClr val="FFFFFF"/>
                </a:solidFill>
                <a:latin typeface="DM Sans Bold"/>
              </a:rPr>
              <a:t>05.</a:t>
            </a:r>
          </a:p>
        </p:txBody>
      </p:sp>
      <p:sp>
        <p:nvSpPr>
          <p:cNvPr id="7" name="Freeform 7"/>
          <p:cNvSpPr/>
          <p:nvPr/>
        </p:nvSpPr>
        <p:spPr>
          <a:xfrm>
            <a:off x="5893678" y="8135576"/>
            <a:ext cx="4102978" cy="1122724"/>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2">
              <a:extLst>
                <a:ext uri="{96DAC541-7B7A-43D3-8B79-37D633B846F1}">
                  <asvg:svgBlip xmlns:asvg="http://schemas.microsoft.com/office/drawing/2016/SVG/main" r:embed="rId3"/>
                </a:ext>
              </a:extLst>
            </a:blip>
            <a:stretch>
              <a:fillRect b="-100000"/>
            </a:stretch>
          </a:blipFill>
        </p:spPr>
        <p:txBody>
          <a:bodyPr/>
          <a:lstStyle/>
          <a:p>
            <a:endParaRPr lang="en-NL"/>
          </a:p>
        </p:txBody>
      </p:sp>
      <p:sp>
        <p:nvSpPr>
          <p:cNvPr id="9" name="Freeform 9"/>
          <p:cNvSpPr/>
          <p:nvPr/>
        </p:nvSpPr>
        <p:spPr>
          <a:xfrm>
            <a:off x="13543121" y="1028700"/>
            <a:ext cx="3716179" cy="7106876"/>
          </a:xfrm>
          <a:custGeom>
            <a:avLst/>
            <a:gdLst/>
            <a:ahLst/>
            <a:cxnLst/>
            <a:rect l="l" t="t" r="r" b="b"/>
            <a:pathLst>
              <a:path w="9489757" h="10287000">
                <a:moveTo>
                  <a:pt x="0" y="0"/>
                </a:moveTo>
                <a:lnTo>
                  <a:pt x="9489758" y="0"/>
                </a:lnTo>
                <a:lnTo>
                  <a:pt x="9489758" y="10287000"/>
                </a:lnTo>
                <a:lnTo>
                  <a:pt x="0" y="10287000"/>
                </a:lnTo>
                <a:lnTo>
                  <a:pt x="0" y="0"/>
                </a:lnTo>
                <a:close/>
              </a:path>
            </a:pathLst>
          </a:custGeom>
          <a:blipFill>
            <a:blip r:embed="rId4">
              <a:extLst>
                <a:ext uri="{96DAC541-7B7A-43D3-8B79-37D633B846F1}">
                  <asvg:svgBlip xmlns:asvg="http://schemas.microsoft.com/office/drawing/2016/SVG/main" r:embed="rId5"/>
                </a:ext>
              </a:extLst>
            </a:blip>
            <a:stretch>
              <a:fillRect l="1" t="-44747" r="-155364"/>
            </a:stretch>
          </a:blipFill>
        </p:spPr>
        <p:txBody>
          <a:bodyPr/>
          <a:lstStyle/>
          <a:p>
            <a:endParaRPr lang="en-NL"/>
          </a:p>
        </p:txBody>
      </p:sp>
      <p:sp>
        <p:nvSpPr>
          <p:cNvPr id="10" name="Freeform 7">
            <a:extLst>
              <a:ext uri="{FF2B5EF4-FFF2-40B4-BE49-F238E27FC236}">
                <a16:creationId xmlns:a16="http://schemas.microsoft.com/office/drawing/2014/main" id="{D612B6B5-5767-3FD4-263F-364C9555CC98}"/>
              </a:ext>
            </a:extLst>
          </p:cNvPr>
          <p:cNvSpPr/>
          <p:nvPr/>
        </p:nvSpPr>
        <p:spPr>
          <a:xfrm>
            <a:off x="1028700" y="7435843"/>
            <a:ext cx="2063046" cy="1822457"/>
          </a:xfrm>
          <a:custGeom>
            <a:avLst/>
            <a:gdLst/>
            <a:ahLst/>
            <a:cxnLst/>
            <a:rect l="l" t="t" r="r" b="b"/>
            <a:pathLst>
              <a:path w="4102978" h="3133183">
                <a:moveTo>
                  <a:pt x="0" y="0"/>
                </a:moveTo>
                <a:lnTo>
                  <a:pt x="4102978" y="0"/>
                </a:lnTo>
                <a:lnTo>
                  <a:pt x="4102978" y="3133183"/>
                </a:lnTo>
                <a:lnTo>
                  <a:pt x="0" y="3133183"/>
                </a:lnTo>
                <a:lnTo>
                  <a:pt x="0" y="0"/>
                </a:lnTo>
                <a:close/>
              </a:path>
            </a:pathLst>
          </a:custGeom>
          <a:blipFill>
            <a:blip r:embed="rId6">
              <a:extLst>
                <a:ext uri="{96DAC541-7B7A-43D3-8B79-37D633B846F1}">
                  <asvg:svgBlip xmlns:asvg="http://schemas.microsoft.com/office/drawing/2016/SVG/main" r:embed="rId7"/>
                </a:ext>
              </a:extLst>
            </a:blip>
            <a:stretch>
              <a:fillRect l="-98879" t="2" r="2" b="-71922"/>
            </a:stretch>
          </a:blipFill>
        </p:spPr>
        <p:txBody>
          <a:bodyPr/>
          <a:lstStyle/>
          <a:p>
            <a:endParaRPr lang="en-NL"/>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185022" y="0"/>
            <a:ext cx="4102978" cy="2245448"/>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NL"/>
          </a:p>
        </p:txBody>
      </p:sp>
      <p:sp>
        <p:nvSpPr>
          <p:cNvPr id="3" name="Freeform 3"/>
          <p:cNvSpPr/>
          <p:nvPr/>
        </p:nvSpPr>
        <p:spPr>
          <a:xfrm rot="-3006280">
            <a:off x="-1232716" y="-12033"/>
            <a:ext cx="3583156" cy="1875080"/>
          </a:xfrm>
          <a:custGeom>
            <a:avLst/>
            <a:gdLst/>
            <a:ahLst/>
            <a:cxnLst/>
            <a:rect l="l" t="t" r="r" b="b"/>
            <a:pathLst>
              <a:path w="4102978" h="3133183">
                <a:moveTo>
                  <a:pt x="0" y="0"/>
                </a:moveTo>
                <a:lnTo>
                  <a:pt x="4102978" y="0"/>
                </a:lnTo>
                <a:lnTo>
                  <a:pt x="4102978" y="3133183"/>
                </a:lnTo>
                <a:lnTo>
                  <a:pt x="0" y="3133183"/>
                </a:lnTo>
                <a:lnTo>
                  <a:pt x="0" y="0"/>
                </a:lnTo>
                <a:close/>
              </a:path>
            </a:pathLst>
          </a:custGeom>
          <a:blipFill>
            <a:blip r:embed="rId5">
              <a:extLst>
                <a:ext uri="{96DAC541-7B7A-43D3-8B79-37D633B846F1}">
                  <asvg:svgBlip xmlns:asvg="http://schemas.microsoft.com/office/drawing/2016/SVG/main" r:embed="rId6"/>
                </a:ext>
              </a:extLst>
            </a:blip>
            <a:stretch>
              <a:fillRect l="1" t="-67097" r="-14507" b="-1"/>
            </a:stretch>
          </a:blipFill>
        </p:spPr>
        <p:txBody>
          <a:bodyPr/>
          <a:lstStyle/>
          <a:p>
            <a:endParaRPr lang="en-NL"/>
          </a:p>
        </p:txBody>
      </p:sp>
      <p:sp>
        <p:nvSpPr>
          <p:cNvPr id="4" name="Freeform 4"/>
          <p:cNvSpPr/>
          <p:nvPr/>
        </p:nvSpPr>
        <p:spPr>
          <a:xfrm>
            <a:off x="13614627" y="5271287"/>
            <a:ext cx="2625194" cy="638079"/>
          </a:xfrm>
          <a:custGeom>
            <a:avLst/>
            <a:gdLst/>
            <a:ahLst/>
            <a:cxnLst/>
            <a:rect l="l" t="t" r="r" b="b"/>
            <a:pathLst>
              <a:path w="2625194" h="638079">
                <a:moveTo>
                  <a:pt x="0" y="0"/>
                </a:moveTo>
                <a:lnTo>
                  <a:pt x="2625194" y="0"/>
                </a:lnTo>
                <a:lnTo>
                  <a:pt x="2625194" y="638079"/>
                </a:lnTo>
                <a:lnTo>
                  <a:pt x="0" y="638079"/>
                </a:lnTo>
                <a:lnTo>
                  <a:pt x="0" y="0"/>
                </a:lnTo>
                <a:close/>
              </a:path>
            </a:pathLst>
          </a:custGeom>
          <a:blipFill>
            <a:blip r:embed="rId7">
              <a:extLst>
                <a:ext uri="{96DAC541-7B7A-43D3-8B79-37D633B846F1}">
                  <asvg:svgBlip xmlns:asvg="http://schemas.microsoft.com/office/drawing/2016/SVG/main" r:embed="rId8"/>
                </a:ext>
              </a:extLst>
            </a:blip>
            <a:stretch>
              <a:fillRect l="-362970"/>
            </a:stretch>
          </a:blipFill>
        </p:spPr>
        <p:txBody>
          <a:bodyPr/>
          <a:lstStyle/>
          <a:p>
            <a:endParaRPr lang="en-NL"/>
          </a:p>
        </p:txBody>
      </p:sp>
      <p:sp>
        <p:nvSpPr>
          <p:cNvPr id="5" name="Freeform 5"/>
          <p:cNvSpPr/>
          <p:nvPr/>
        </p:nvSpPr>
        <p:spPr>
          <a:xfrm>
            <a:off x="8399196" y="5271287"/>
            <a:ext cx="2625194" cy="638079"/>
          </a:xfrm>
          <a:custGeom>
            <a:avLst/>
            <a:gdLst/>
            <a:ahLst/>
            <a:cxnLst/>
            <a:rect l="l" t="t" r="r" b="b"/>
            <a:pathLst>
              <a:path w="2625194" h="638079">
                <a:moveTo>
                  <a:pt x="0" y="0"/>
                </a:moveTo>
                <a:lnTo>
                  <a:pt x="2625194" y="0"/>
                </a:lnTo>
                <a:lnTo>
                  <a:pt x="2625194" y="638079"/>
                </a:lnTo>
                <a:lnTo>
                  <a:pt x="0" y="638079"/>
                </a:lnTo>
                <a:lnTo>
                  <a:pt x="0" y="0"/>
                </a:lnTo>
                <a:close/>
              </a:path>
            </a:pathLst>
          </a:custGeom>
          <a:blipFill>
            <a:blip r:embed="rId7">
              <a:extLst>
                <a:ext uri="{96DAC541-7B7A-43D3-8B79-37D633B846F1}">
                  <asvg:svgBlip xmlns:asvg="http://schemas.microsoft.com/office/drawing/2016/SVG/main" r:embed="rId8"/>
                </a:ext>
              </a:extLst>
            </a:blip>
            <a:stretch>
              <a:fillRect l="-362970"/>
            </a:stretch>
          </a:blipFill>
        </p:spPr>
        <p:txBody>
          <a:bodyPr/>
          <a:lstStyle/>
          <a:p>
            <a:endParaRPr lang="en-NL"/>
          </a:p>
        </p:txBody>
      </p:sp>
      <p:sp>
        <p:nvSpPr>
          <p:cNvPr id="6" name="Freeform 6"/>
          <p:cNvSpPr/>
          <p:nvPr/>
        </p:nvSpPr>
        <p:spPr>
          <a:xfrm>
            <a:off x="7946139" y="5271287"/>
            <a:ext cx="1311524" cy="638079"/>
          </a:xfrm>
          <a:custGeom>
            <a:avLst/>
            <a:gdLst/>
            <a:ahLst/>
            <a:cxnLst/>
            <a:rect l="l" t="t" r="r" b="b"/>
            <a:pathLst>
              <a:path w="1311524" h="638079">
                <a:moveTo>
                  <a:pt x="0" y="0"/>
                </a:moveTo>
                <a:lnTo>
                  <a:pt x="1311524" y="0"/>
                </a:lnTo>
                <a:lnTo>
                  <a:pt x="1311524" y="638079"/>
                </a:lnTo>
                <a:lnTo>
                  <a:pt x="0" y="638079"/>
                </a:lnTo>
                <a:lnTo>
                  <a:pt x="0" y="0"/>
                </a:lnTo>
                <a:close/>
              </a:path>
            </a:pathLst>
          </a:custGeom>
          <a:blipFill>
            <a:blip r:embed="rId9">
              <a:extLst>
                <a:ext uri="{96DAC541-7B7A-43D3-8B79-37D633B846F1}">
                  <asvg:svgBlip xmlns:asvg="http://schemas.microsoft.com/office/drawing/2016/SVG/main" r:embed="rId10"/>
                </a:ext>
              </a:extLst>
            </a:blip>
            <a:stretch>
              <a:fillRect l="-347134" r="-479564"/>
            </a:stretch>
          </a:blipFill>
        </p:spPr>
        <p:txBody>
          <a:bodyPr/>
          <a:lstStyle/>
          <a:p>
            <a:endParaRPr lang="en-NL"/>
          </a:p>
        </p:txBody>
      </p:sp>
      <p:sp>
        <p:nvSpPr>
          <p:cNvPr id="7" name="Freeform 7"/>
          <p:cNvSpPr/>
          <p:nvPr/>
        </p:nvSpPr>
        <p:spPr>
          <a:xfrm>
            <a:off x="11012949" y="5271287"/>
            <a:ext cx="2625194" cy="638079"/>
          </a:xfrm>
          <a:custGeom>
            <a:avLst/>
            <a:gdLst/>
            <a:ahLst/>
            <a:cxnLst/>
            <a:rect l="l" t="t" r="r" b="b"/>
            <a:pathLst>
              <a:path w="2625194" h="638079">
                <a:moveTo>
                  <a:pt x="0" y="0"/>
                </a:moveTo>
                <a:lnTo>
                  <a:pt x="2625195" y="0"/>
                </a:lnTo>
                <a:lnTo>
                  <a:pt x="2625195" y="638079"/>
                </a:lnTo>
                <a:lnTo>
                  <a:pt x="0" y="638079"/>
                </a:lnTo>
                <a:lnTo>
                  <a:pt x="0" y="0"/>
                </a:lnTo>
                <a:close/>
              </a:path>
            </a:pathLst>
          </a:custGeom>
          <a:blipFill>
            <a:blip r:embed="rId7">
              <a:extLst>
                <a:ext uri="{96DAC541-7B7A-43D3-8B79-37D633B846F1}">
                  <asvg:svgBlip xmlns:asvg="http://schemas.microsoft.com/office/drawing/2016/SVG/main" r:embed="rId8"/>
                </a:ext>
              </a:extLst>
            </a:blip>
            <a:stretch>
              <a:fillRect l="-362970"/>
            </a:stretch>
          </a:blipFill>
        </p:spPr>
        <p:txBody>
          <a:bodyPr/>
          <a:lstStyle/>
          <a:p>
            <a:endParaRPr lang="en-NL"/>
          </a:p>
        </p:txBody>
      </p:sp>
      <p:grpSp>
        <p:nvGrpSpPr>
          <p:cNvPr id="8" name="Group 8"/>
          <p:cNvGrpSpPr/>
          <p:nvPr/>
        </p:nvGrpSpPr>
        <p:grpSpPr>
          <a:xfrm>
            <a:off x="2032977" y="5271287"/>
            <a:ext cx="5922687" cy="638079"/>
            <a:chOff x="0" y="0"/>
            <a:chExt cx="7896916" cy="850772"/>
          </a:xfrm>
        </p:grpSpPr>
        <p:sp>
          <p:nvSpPr>
            <p:cNvPr id="9" name="Freeform 9"/>
            <p:cNvSpPr/>
            <p:nvPr/>
          </p:nvSpPr>
          <p:spPr>
            <a:xfrm rot="-10800000">
              <a:off x="0" y="0"/>
              <a:ext cx="3500259" cy="850772"/>
            </a:xfrm>
            <a:custGeom>
              <a:avLst/>
              <a:gdLst/>
              <a:ahLst/>
              <a:cxnLst/>
              <a:rect l="l" t="t" r="r" b="b"/>
              <a:pathLst>
                <a:path w="3500259" h="850772">
                  <a:moveTo>
                    <a:pt x="0" y="0"/>
                  </a:moveTo>
                  <a:lnTo>
                    <a:pt x="3500259" y="0"/>
                  </a:lnTo>
                  <a:lnTo>
                    <a:pt x="3500259" y="850772"/>
                  </a:lnTo>
                  <a:lnTo>
                    <a:pt x="0" y="850772"/>
                  </a:lnTo>
                  <a:lnTo>
                    <a:pt x="0" y="0"/>
                  </a:lnTo>
                  <a:close/>
                </a:path>
              </a:pathLst>
            </a:custGeom>
            <a:blipFill>
              <a:blip r:embed="rId9">
                <a:extLst>
                  <a:ext uri="{96DAC541-7B7A-43D3-8B79-37D633B846F1}">
                    <asvg:svgBlip xmlns:asvg="http://schemas.microsoft.com/office/drawing/2016/SVG/main" r:embed="rId10"/>
                  </a:ext>
                </a:extLst>
              </a:blip>
              <a:stretch>
                <a:fillRect l="-362970"/>
              </a:stretch>
            </a:blipFill>
          </p:spPr>
          <p:txBody>
            <a:bodyPr/>
            <a:lstStyle/>
            <a:p>
              <a:endParaRPr lang="en-NL"/>
            </a:p>
          </p:txBody>
        </p:sp>
        <p:sp>
          <p:nvSpPr>
            <p:cNvPr id="10" name="Freeform 10"/>
            <p:cNvSpPr/>
            <p:nvPr/>
          </p:nvSpPr>
          <p:spPr>
            <a:xfrm rot="-10800000">
              <a:off x="3468903" y="0"/>
              <a:ext cx="3500259" cy="850772"/>
            </a:xfrm>
            <a:custGeom>
              <a:avLst/>
              <a:gdLst/>
              <a:ahLst/>
              <a:cxnLst/>
              <a:rect l="l" t="t" r="r" b="b"/>
              <a:pathLst>
                <a:path w="3500259" h="850772">
                  <a:moveTo>
                    <a:pt x="0" y="0"/>
                  </a:moveTo>
                  <a:lnTo>
                    <a:pt x="3500259" y="0"/>
                  </a:lnTo>
                  <a:lnTo>
                    <a:pt x="3500259" y="850772"/>
                  </a:lnTo>
                  <a:lnTo>
                    <a:pt x="0" y="850772"/>
                  </a:lnTo>
                  <a:lnTo>
                    <a:pt x="0" y="0"/>
                  </a:lnTo>
                  <a:close/>
                </a:path>
              </a:pathLst>
            </a:custGeom>
            <a:blipFill>
              <a:blip r:embed="rId9">
                <a:extLst>
                  <a:ext uri="{96DAC541-7B7A-43D3-8B79-37D633B846F1}">
                    <asvg:svgBlip xmlns:asvg="http://schemas.microsoft.com/office/drawing/2016/SVG/main" r:embed="rId10"/>
                  </a:ext>
                </a:extLst>
              </a:blip>
              <a:stretch>
                <a:fillRect l="-362970"/>
              </a:stretch>
            </a:blipFill>
          </p:spPr>
          <p:txBody>
            <a:bodyPr/>
            <a:lstStyle/>
            <a:p>
              <a:endParaRPr lang="en-NL"/>
            </a:p>
          </p:txBody>
        </p:sp>
        <p:sp>
          <p:nvSpPr>
            <p:cNvPr id="11" name="Freeform 11"/>
            <p:cNvSpPr/>
            <p:nvPr/>
          </p:nvSpPr>
          <p:spPr>
            <a:xfrm>
              <a:off x="4396657" y="0"/>
              <a:ext cx="3500259" cy="850772"/>
            </a:xfrm>
            <a:custGeom>
              <a:avLst/>
              <a:gdLst/>
              <a:ahLst/>
              <a:cxnLst/>
              <a:rect l="l" t="t" r="r" b="b"/>
              <a:pathLst>
                <a:path w="3500259" h="850772">
                  <a:moveTo>
                    <a:pt x="0" y="0"/>
                  </a:moveTo>
                  <a:lnTo>
                    <a:pt x="3500259" y="0"/>
                  </a:lnTo>
                  <a:lnTo>
                    <a:pt x="3500259" y="850772"/>
                  </a:lnTo>
                  <a:lnTo>
                    <a:pt x="0" y="850772"/>
                  </a:lnTo>
                  <a:lnTo>
                    <a:pt x="0" y="0"/>
                  </a:lnTo>
                  <a:close/>
                </a:path>
              </a:pathLst>
            </a:custGeom>
            <a:blipFill>
              <a:blip r:embed="rId9">
                <a:extLst>
                  <a:ext uri="{96DAC541-7B7A-43D3-8B79-37D633B846F1}">
                    <asvg:svgBlip xmlns:asvg="http://schemas.microsoft.com/office/drawing/2016/SVG/main" r:embed="rId10"/>
                  </a:ext>
                </a:extLst>
              </a:blip>
              <a:stretch>
                <a:fillRect l="-362970"/>
              </a:stretch>
            </a:blipFill>
          </p:spPr>
          <p:txBody>
            <a:bodyPr/>
            <a:lstStyle/>
            <a:p>
              <a:endParaRPr lang="en-NL"/>
            </a:p>
          </p:txBody>
        </p:sp>
      </p:grpSp>
      <p:sp>
        <p:nvSpPr>
          <p:cNvPr id="12" name="TextBox 12"/>
          <p:cNvSpPr txBox="1"/>
          <p:nvPr/>
        </p:nvSpPr>
        <p:spPr>
          <a:xfrm>
            <a:off x="5508399" y="7531094"/>
            <a:ext cx="4875480" cy="1727206"/>
          </a:xfrm>
          <a:prstGeom prst="rect">
            <a:avLst/>
          </a:prstGeom>
        </p:spPr>
        <p:txBody>
          <a:bodyPr lIns="0" tIns="0" rIns="0" bIns="0" rtlCol="0" anchor="t">
            <a:spAutoFit/>
          </a:bodyPr>
          <a:lstStyle/>
          <a:p>
            <a:pPr marL="539858" lvl="1" indent="-269929">
              <a:lnSpc>
                <a:spcPts val="2750"/>
              </a:lnSpc>
              <a:buFont typeface="Arial"/>
              <a:buChar char="•"/>
            </a:pPr>
            <a:r>
              <a:rPr lang="en-US" sz="2500">
                <a:solidFill>
                  <a:srgbClr val="737373"/>
                </a:solidFill>
                <a:latin typeface="DM Sans"/>
              </a:rPr>
              <a:t>Customer journey map drafts</a:t>
            </a:r>
          </a:p>
          <a:p>
            <a:pPr marL="539858" lvl="1" indent="-269929">
              <a:lnSpc>
                <a:spcPts val="2750"/>
              </a:lnSpc>
              <a:buFont typeface="Arial"/>
              <a:buChar char="•"/>
            </a:pPr>
            <a:r>
              <a:rPr lang="en-US" sz="2500">
                <a:solidFill>
                  <a:srgbClr val="737373"/>
                </a:solidFill>
                <a:latin typeface="DM Sans"/>
              </a:rPr>
              <a:t>Interactive elements in prototype</a:t>
            </a:r>
          </a:p>
          <a:p>
            <a:pPr marL="539858" lvl="1" indent="-269929">
              <a:lnSpc>
                <a:spcPts val="2750"/>
              </a:lnSpc>
              <a:buFont typeface="Arial"/>
              <a:buChar char="•"/>
            </a:pPr>
            <a:r>
              <a:rPr lang="en-US" sz="2500">
                <a:solidFill>
                  <a:srgbClr val="737373"/>
                </a:solidFill>
                <a:latin typeface="DM Sans"/>
              </a:rPr>
              <a:t>Design iterations &amp; feedback</a:t>
            </a:r>
          </a:p>
        </p:txBody>
      </p:sp>
      <p:sp>
        <p:nvSpPr>
          <p:cNvPr id="13" name="Freeform 13"/>
          <p:cNvSpPr/>
          <p:nvPr/>
        </p:nvSpPr>
        <p:spPr>
          <a:xfrm rot="-10800000">
            <a:off x="4197858" y="3850193"/>
            <a:ext cx="1210265" cy="1512214"/>
          </a:xfrm>
          <a:custGeom>
            <a:avLst/>
            <a:gdLst/>
            <a:ahLst/>
            <a:cxnLst/>
            <a:rect l="l" t="t" r="r" b="b"/>
            <a:pathLst>
              <a:path w="1210265" h="1512214">
                <a:moveTo>
                  <a:pt x="0" y="0"/>
                </a:moveTo>
                <a:lnTo>
                  <a:pt x="1210265" y="0"/>
                </a:lnTo>
                <a:lnTo>
                  <a:pt x="1210265" y="1512214"/>
                </a:lnTo>
                <a:lnTo>
                  <a:pt x="0" y="1512214"/>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NL"/>
          </a:p>
        </p:txBody>
      </p:sp>
      <p:sp>
        <p:nvSpPr>
          <p:cNvPr id="14" name="TextBox 14"/>
          <p:cNvSpPr txBox="1"/>
          <p:nvPr/>
        </p:nvSpPr>
        <p:spPr>
          <a:xfrm>
            <a:off x="1853782" y="4523091"/>
            <a:ext cx="1146944" cy="501654"/>
          </a:xfrm>
          <a:prstGeom prst="rect">
            <a:avLst/>
          </a:prstGeom>
        </p:spPr>
        <p:txBody>
          <a:bodyPr lIns="0" tIns="0" rIns="0" bIns="0" rtlCol="0" anchor="t">
            <a:spAutoFit/>
          </a:bodyPr>
          <a:lstStyle/>
          <a:p>
            <a:pPr algn="ctr">
              <a:lnSpc>
                <a:spcPts val="3850"/>
              </a:lnSpc>
              <a:spcBef>
                <a:spcPct val="0"/>
              </a:spcBef>
            </a:pPr>
            <a:r>
              <a:rPr lang="en-US" sz="3500">
                <a:solidFill>
                  <a:srgbClr val="8CA9AD"/>
                </a:solidFill>
                <a:latin typeface="DM Sans Bold"/>
              </a:rPr>
              <a:t>PLAN</a:t>
            </a:r>
          </a:p>
        </p:txBody>
      </p:sp>
      <p:sp>
        <p:nvSpPr>
          <p:cNvPr id="15" name="TextBox 15"/>
          <p:cNvSpPr txBox="1"/>
          <p:nvPr/>
        </p:nvSpPr>
        <p:spPr>
          <a:xfrm>
            <a:off x="3851172" y="6210132"/>
            <a:ext cx="2286298" cy="501654"/>
          </a:xfrm>
          <a:prstGeom prst="rect">
            <a:avLst/>
          </a:prstGeom>
        </p:spPr>
        <p:txBody>
          <a:bodyPr lIns="0" tIns="0" rIns="0" bIns="0" rtlCol="0" anchor="t">
            <a:spAutoFit/>
          </a:bodyPr>
          <a:lstStyle/>
          <a:p>
            <a:pPr algn="ctr">
              <a:lnSpc>
                <a:spcPts val="3850"/>
              </a:lnSpc>
              <a:spcBef>
                <a:spcPct val="0"/>
              </a:spcBef>
            </a:pPr>
            <a:r>
              <a:rPr lang="en-US" sz="3500">
                <a:solidFill>
                  <a:srgbClr val="8CA9AD"/>
                </a:solidFill>
                <a:latin typeface="DM Sans Bold"/>
              </a:rPr>
              <a:t>RESEARCH</a:t>
            </a:r>
          </a:p>
        </p:txBody>
      </p:sp>
      <p:sp>
        <p:nvSpPr>
          <p:cNvPr id="16" name="TextBox 16"/>
          <p:cNvSpPr txBox="1"/>
          <p:nvPr/>
        </p:nvSpPr>
        <p:spPr>
          <a:xfrm>
            <a:off x="6861630" y="4523091"/>
            <a:ext cx="1619920" cy="501654"/>
          </a:xfrm>
          <a:prstGeom prst="rect">
            <a:avLst/>
          </a:prstGeom>
        </p:spPr>
        <p:txBody>
          <a:bodyPr lIns="0" tIns="0" rIns="0" bIns="0" rtlCol="0" anchor="t">
            <a:spAutoFit/>
          </a:bodyPr>
          <a:lstStyle/>
          <a:p>
            <a:pPr algn="ctr">
              <a:lnSpc>
                <a:spcPts val="3850"/>
              </a:lnSpc>
              <a:spcBef>
                <a:spcPct val="0"/>
              </a:spcBef>
            </a:pPr>
            <a:r>
              <a:rPr lang="en-US" sz="3500">
                <a:solidFill>
                  <a:srgbClr val="8CA9AD"/>
                </a:solidFill>
                <a:latin typeface="DM Sans Bold"/>
              </a:rPr>
              <a:t>DESIGN</a:t>
            </a:r>
          </a:p>
        </p:txBody>
      </p:sp>
      <p:sp>
        <p:nvSpPr>
          <p:cNvPr id="17" name="TextBox 17"/>
          <p:cNvSpPr txBox="1"/>
          <p:nvPr/>
        </p:nvSpPr>
        <p:spPr>
          <a:xfrm>
            <a:off x="9711793" y="6210132"/>
            <a:ext cx="2007096" cy="501654"/>
          </a:xfrm>
          <a:prstGeom prst="rect">
            <a:avLst/>
          </a:prstGeom>
        </p:spPr>
        <p:txBody>
          <a:bodyPr lIns="0" tIns="0" rIns="0" bIns="0" rtlCol="0" anchor="t">
            <a:spAutoFit/>
          </a:bodyPr>
          <a:lstStyle/>
          <a:p>
            <a:pPr algn="ctr">
              <a:lnSpc>
                <a:spcPts val="3850"/>
              </a:lnSpc>
              <a:spcBef>
                <a:spcPct val="0"/>
              </a:spcBef>
            </a:pPr>
            <a:r>
              <a:rPr lang="en-US" sz="3500">
                <a:solidFill>
                  <a:srgbClr val="A6A6A6"/>
                </a:solidFill>
                <a:latin typeface="DM Sans Bold"/>
              </a:rPr>
              <a:t>DEVELOP</a:t>
            </a:r>
          </a:p>
        </p:txBody>
      </p:sp>
      <p:sp>
        <p:nvSpPr>
          <p:cNvPr id="18" name="TextBox 18"/>
          <p:cNvSpPr txBox="1"/>
          <p:nvPr/>
        </p:nvSpPr>
        <p:spPr>
          <a:xfrm>
            <a:off x="12757903" y="4523091"/>
            <a:ext cx="1047824" cy="501654"/>
          </a:xfrm>
          <a:prstGeom prst="rect">
            <a:avLst/>
          </a:prstGeom>
        </p:spPr>
        <p:txBody>
          <a:bodyPr lIns="0" tIns="0" rIns="0" bIns="0" rtlCol="0" anchor="t">
            <a:spAutoFit/>
          </a:bodyPr>
          <a:lstStyle/>
          <a:p>
            <a:pPr algn="ctr">
              <a:lnSpc>
                <a:spcPts val="3850"/>
              </a:lnSpc>
              <a:spcBef>
                <a:spcPct val="0"/>
              </a:spcBef>
            </a:pPr>
            <a:r>
              <a:rPr lang="en-US" sz="3500">
                <a:solidFill>
                  <a:srgbClr val="A6A6A6"/>
                </a:solidFill>
                <a:latin typeface="DM Sans Bold"/>
              </a:rPr>
              <a:t>TEST</a:t>
            </a:r>
          </a:p>
        </p:txBody>
      </p:sp>
      <p:sp>
        <p:nvSpPr>
          <p:cNvPr id="19" name="TextBox 19"/>
          <p:cNvSpPr txBox="1"/>
          <p:nvPr/>
        </p:nvSpPr>
        <p:spPr>
          <a:xfrm>
            <a:off x="14927224" y="6210132"/>
            <a:ext cx="2258318" cy="501654"/>
          </a:xfrm>
          <a:prstGeom prst="rect">
            <a:avLst/>
          </a:prstGeom>
        </p:spPr>
        <p:txBody>
          <a:bodyPr lIns="0" tIns="0" rIns="0" bIns="0" rtlCol="0" anchor="t">
            <a:spAutoFit/>
          </a:bodyPr>
          <a:lstStyle/>
          <a:p>
            <a:pPr algn="ctr">
              <a:lnSpc>
                <a:spcPts val="3850"/>
              </a:lnSpc>
              <a:spcBef>
                <a:spcPct val="0"/>
              </a:spcBef>
            </a:pPr>
            <a:r>
              <a:rPr lang="en-US" sz="3500">
                <a:solidFill>
                  <a:srgbClr val="A6A6A6"/>
                </a:solidFill>
                <a:latin typeface="DM Sans Bold"/>
              </a:rPr>
              <a:t>EVALUATE</a:t>
            </a:r>
          </a:p>
        </p:txBody>
      </p:sp>
      <p:sp>
        <p:nvSpPr>
          <p:cNvPr id="20" name="TextBox 20"/>
          <p:cNvSpPr txBox="1"/>
          <p:nvPr/>
        </p:nvSpPr>
        <p:spPr>
          <a:xfrm>
            <a:off x="788188" y="7531094"/>
            <a:ext cx="4014802" cy="1384306"/>
          </a:xfrm>
          <a:prstGeom prst="rect">
            <a:avLst/>
          </a:prstGeom>
        </p:spPr>
        <p:txBody>
          <a:bodyPr lIns="0" tIns="0" rIns="0" bIns="0" rtlCol="0" anchor="t">
            <a:spAutoFit/>
          </a:bodyPr>
          <a:lstStyle/>
          <a:p>
            <a:pPr marL="539858" lvl="1" indent="-269929">
              <a:lnSpc>
                <a:spcPts val="2750"/>
              </a:lnSpc>
              <a:buFont typeface="Arial"/>
              <a:buChar char="•"/>
            </a:pPr>
            <a:r>
              <a:rPr lang="en-US" sz="2500">
                <a:solidFill>
                  <a:srgbClr val="737373"/>
                </a:solidFill>
                <a:latin typeface="DM Sans"/>
              </a:rPr>
              <a:t>Define scope and objectives</a:t>
            </a:r>
          </a:p>
          <a:p>
            <a:pPr marL="539858" lvl="1" indent="-269929">
              <a:lnSpc>
                <a:spcPts val="2750"/>
              </a:lnSpc>
              <a:buFont typeface="Arial"/>
              <a:buChar char="•"/>
            </a:pPr>
            <a:r>
              <a:rPr lang="en-US" sz="2500">
                <a:solidFill>
                  <a:srgbClr val="737373"/>
                </a:solidFill>
                <a:latin typeface="DM Sans"/>
              </a:rPr>
              <a:t>Write project plan</a:t>
            </a:r>
          </a:p>
          <a:p>
            <a:pPr marL="539858" lvl="1" indent="-269929">
              <a:lnSpc>
                <a:spcPts val="2750"/>
              </a:lnSpc>
              <a:buFont typeface="Arial"/>
              <a:buChar char="•"/>
            </a:pPr>
            <a:r>
              <a:rPr lang="en-US" sz="2500">
                <a:solidFill>
                  <a:srgbClr val="737373"/>
                </a:solidFill>
                <a:latin typeface="DM Sans"/>
              </a:rPr>
              <a:t>Create project timeline</a:t>
            </a:r>
          </a:p>
        </p:txBody>
      </p:sp>
      <p:sp>
        <p:nvSpPr>
          <p:cNvPr id="21" name="TextBox 21"/>
          <p:cNvSpPr txBox="1"/>
          <p:nvPr/>
        </p:nvSpPr>
        <p:spPr>
          <a:xfrm>
            <a:off x="3000726" y="1389562"/>
            <a:ext cx="4422303" cy="2156296"/>
          </a:xfrm>
          <a:prstGeom prst="rect">
            <a:avLst/>
          </a:prstGeom>
        </p:spPr>
        <p:txBody>
          <a:bodyPr lIns="0" tIns="0" rIns="0" bIns="0" rtlCol="0" anchor="t">
            <a:spAutoFit/>
          </a:bodyPr>
          <a:lstStyle/>
          <a:p>
            <a:pPr marL="539858" lvl="1" indent="-269929">
              <a:lnSpc>
                <a:spcPts val="2750"/>
              </a:lnSpc>
              <a:buFont typeface="Arial"/>
              <a:buChar char="•"/>
            </a:pPr>
            <a:r>
              <a:rPr lang="en-US" sz="2500" dirty="0">
                <a:solidFill>
                  <a:srgbClr val="737373"/>
                </a:solidFill>
                <a:latin typeface="DM Sans"/>
              </a:rPr>
              <a:t>Market analysis</a:t>
            </a:r>
          </a:p>
          <a:p>
            <a:pPr marL="539858" lvl="1" indent="-269929">
              <a:lnSpc>
                <a:spcPts val="2750"/>
              </a:lnSpc>
              <a:buFont typeface="Arial"/>
              <a:buChar char="•"/>
            </a:pPr>
            <a:r>
              <a:rPr lang="en-US" sz="2500" dirty="0">
                <a:solidFill>
                  <a:srgbClr val="737373"/>
                </a:solidFill>
                <a:latin typeface="DM Sans"/>
              </a:rPr>
              <a:t>Industry CJM </a:t>
            </a:r>
          </a:p>
          <a:p>
            <a:pPr marL="539858" lvl="1" indent="-269929">
              <a:lnSpc>
                <a:spcPts val="2750"/>
              </a:lnSpc>
              <a:buFont typeface="Arial"/>
              <a:buChar char="•"/>
            </a:pPr>
            <a:r>
              <a:rPr lang="en-US" sz="2500" dirty="0">
                <a:solidFill>
                  <a:srgbClr val="737373"/>
                </a:solidFill>
                <a:latin typeface="DM Sans"/>
              </a:rPr>
              <a:t>Interactive design</a:t>
            </a:r>
          </a:p>
          <a:p>
            <a:pPr marL="539858" lvl="1" indent="-269929">
              <a:lnSpc>
                <a:spcPts val="2750"/>
              </a:lnSpc>
              <a:buFont typeface="Arial"/>
              <a:buChar char="•"/>
            </a:pPr>
            <a:r>
              <a:rPr lang="en-US" sz="2500" dirty="0">
                <a:solidFill>
                  <a:srgbClr val="737373"/>
                </a:solidFill>
                <a:latin typeface="DM Sans"/>
              </a:rPr>
              <a:t>Customer interaction to business processes</a:t>
            </a:r>
          </a:p>
          <a:p>
            <a:pPr marL="539858" lvl="1" indent="-269929">
              <a:lnSpc>
                <a:spcPts val="2750"/>
              </a:lnSpc>
              <a:buFont typeface="Arial"/>
              <a:buChar char="•"/>
            </a:pPr>
            <a:r>
              <a:rPr lang="en-US" sz="2500" dirty="0">
                <a:solidFill>
                  <a:srgbClr val="737373"/>
                </a:solidFill>
                <a:latin typeface="DM Sans"/>
              </a:rPr>
              <a:t>Customer behavior data </a:t>
            </a:r>
          </a:p>
        </p:txBody>
      </p:sp>
      <p:sp>
        <p:nvSpPr>
          <p:cNvPr id="22" name="Freeform 22"/>
          <p:cNvSpPr/>
          <p:nvPr/>
        </p:nvSpPr>
        <p:spPr>
          <a:xfrm>
            <a:off x="1907481" y="5752179"/>
            <a:ext cx="1210265" cy="1512214"/>
          </a:xfrm>
          <a:custGeom>
            <a:avLst/>
            <a:gdLst/>
            <a:ahLst/>
            <a:cxnLst/>
            <a:rect l="l" t="t" r="r" b="b"/>
            <a:pathLst>
              <a:path w="1210265" h="1512214">
                <a:moveTo>
                  <a:pt x="0" y="0"/>
                </a:moveTo>
                <a:lnTo>
                  <a:pt x="1210266" y="0"/>
                </a:lnTo>
                <a:lnTo>
                  <a:pt x="1210266" y="1512215"/>
                </a:lnTo>
                <a:lnTo>
                  <a:pt x="0" y="1512215"/>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NL"/>
          </a:p>
        </p:txBody>
      </p:sp>
      <p:sp>
        <p:nvSpPr>
          <p:cNvPr id="23" name="Freeform 23"/>
          <p:cNvSpPr/>
          <p:nvPr/>
        </p:nvSpPr>
        <p:spPr>
          <a:xfrm>
            <a:off x="7188930" y="5752179"/>
            <a:ext cx="1210265" cy="1512214"/>
          </a:xfrm>
          <a:custGeom>
            <a:avLst/>
            <a:gdLst/>
            <a:ahLst/>
            <a:cxnLst/>
            <a:rect l="l" t="t" r="r" b="b"/>
            <a:pathLst>
              <a:path w="1210265" h="1512214">
                <a:moveTo>
                  <a:pt x="0" y="0"/>
                </a:moveTo>
                <a:lnTo>
                  <a:pt x="1210266" y="0"/>
                </a:lnTo>
                <a:lnTo>
                  <a:pt x="1210266" y="1512215"/>
                </a:lnTo>
                <a:lnTo>
                  <a:pt x="0" y="1512215"/>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NL"/>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8CA9AD"/>
            </a:solidFill>
          </p:spPr>
          <p:txBody>
            <a:bodyPr/>
            <a:lstStyle/>
            <a:p>
              <a:endParaRPr lang="en-NL"/>
            </a:p>
          </p:txBody>
        </p:sp>
        <p:sp>
          <p:nvSpPr>
            <p:cNvPr id="4" name="TextBox 4"/>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901312" y="4124325"/>
            <a:ext cx="7571992" cy="2114550"/>
          </a:xfrm>
          <a:prstGeom prst="rect">
            <a:avLst/>
          </a:prstGeom>
        </p:spPr>
        <p:txBody>
          <a:bodyPr lIns="0" tIns="0" rIns="0" bIns="0" rtlCol="0" anchor="t">
            <a:spAutoFit/>
          </a:bodyPr>
          <a:lstStyle/>
          <a:p>
            <a:pPr algn="r">
              <a:lnSpc>
                <a:spcPts val="8250"/>
              </a:lnSpc>
            </a:pPr>
            <a:r>
              <a:rPr lang="en-US" sz="7500">
                <a:solidFill>
                  <a:srgbClr val="FFFFFF"/>
                </a:solidFill>
                <a:latin typeface="DM Sans Bold"/>
              </a:rPr>
              <a:t>FUTURE STEPS</a:t>
            </a:r>
          </a:p>
          <a:p>
            <a:pPr algn="r">
              <a:lnSpc>
                <a:spcPts val="8250"/>
              </a:lnSpc>
            </a:pPr>
            <a:r>
              <a:rPr lang="en-US" sz="7500">
                <a:solidFill>
                  <a:srgbClr val="FFFFFF"/>
                </a:solidFill>
                <a:latin typeface="DM Sans Bold"/>
              </a:rPr>
              <a:t>Q&amp;A</a:t>
            </a:r>
          </a:p>
        </p:txBody>
      </p:sp>
      <p:sp>
        <p:nvSpPr>
          <p:cNvPr id="6" name="TextBox 6"/>
          <p:cNvSpPr txBox="1"/>
          <p:nvPr/>
        </p:nvSpPr>
        <p:spPr>
          <a:xfrm>
            <a:off x="1790700" y="1847850"/>
            <a:ext cx="1938412" cy="1003308"/>
          </a:xfrm>
          <a:prstGeom prst="rect">
            <a:avLst/>
          </a:prstGeom>
        </p:spPr>
        <p:txBody>
          <a:bodyPr lIns="0" tIns="0" rIns="0" bIns="0" rtlCol="0" anchor="t">
            <a:spAutoFit/>
          </a:bodyPr>
          <a:lstStyle/>
          <a:p>
            <a:pPr>
              <a:lnSpc>
                <a:spcPts val="7700"/>
              </a:lnSpc>
            </a:pPr>
            <a:r>
              <a:rPr lang="en-US" sz="7000">
                <a:solidFill>
                  <a:srgbClr val="FFFFFF"/>
                </a:solidFill>
                <a:latin typeface="DM Sans Bold"/>
              </a:rPr>
              <a:t>06.</a:t>
            </a:r>
          </a:p>
        </p:txBody>
      </p:sp>
      <p:sp>
        <p:nvSpPr>
          <p:cNvPr id="7" name="Freeform 7"/>
          <p:cNvSpPr/>
          <p:nvPr/>
        </p:nvSpPr>
        <p:spPr>
          <a:xfrm>
            <a:off x="5893678" y="8135576"/>
            <a:ext cx="4102978" cy="1122724"/>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2">
              <a:extLst>
                <a:ext uri="{96DAC541-7B7A-43D3-8B79-37D633B846F1}">
                  <asvg:svgBlip xmlns:asvg="http://schemas.microsoft.com/office/drawing/2016/SVG/main" r:embed="rId3"/>
                </a:ext>
              </a:extLst>
            </a:blip>
            <a:stretch>
              <a:fillRect b="-100000"/>
            </a:stretch>
          </a:blipFill>
        </p:spPr>
        <p:txBody>
          <a:bodyPr/>
          <a:lstStyle/>
          <a:p>
            <a:endParaRPr lang="en-NL"/>
          </a:p>
        </p:txBody>
      </p:sp>
      <p:sp>
        <p:nvSpPr>
          <p:cNvPr id="9" name="Freeform 9"/>
          <p:cNvSpPr/>
          <p:nvPr/>
        </p:nvSpPr>
        <p:spPr>
          <a:xfrm>
            <a:off x="13543121" y="1028700"/>
            <a:ext cx="3716179" cy="7106876"/>
          </a:xfrm>
          <a:custGeom>
            <a:avLst/>
            <a:gdLst/>
            <a:ahLst/>
            <a:cxnLst/>
            <a:rect l="l" t="t" r="r" b="b"/>
            <a:pathLst>
              <a:path w="9489757" h="10287000">
                <a:moveTo>
                  <a:pt x="0" y="0"/>
                </a:moveTo>
                <a:lnTo>
                  <a:pt x="9489758" y="0"/>
                </a:lnTo>
                <a:lnTo>
                  <a:pt x="9489758" y="10287000"/>
                </a:lnTo>
                <a:lnTo>
                  <a:pt x="0" y="10287000"/>
                </a:lnTo>
                <a:lnTo>
                  <a:pt x="0" y="0"/>
                </a:lnTo>
                <a:close/>
              </a:path>
            </a:pathLst>
          </a:custGeom>
          <a:blipFill>
            <a:blip r:embed="rId4">
              <a:extLst>
                <a:ext uri="{96DAC541-7B7A-43D3-8B79-37D633B846F1}">
                  <asvg:svgBlip xmlns:asvg="http://schemas.microsoft.com/office/drawing/2016/SVG/main" r:embed="rId5"/>
                </a:ext>
              </a:extLst>
            </a:blip>
            <a:stretch>
              <a:fillRect l="1" t="-44747" r="-155364"/>
            </a:stretch>
          </a:blipFill>
        </p:spPr>
        <p:txBody>
          <a:bodyPr/>
          <a:lstStyle/>
          <a:p>
            <a:endParaRPr lang="en-NL"/>
          </a:p>
        </p:txBody>
      </p:sp>
      <p:sp>
        <p:nvSpPr>
          <p:cNvPr id="10" name="Freeform 7">
            <a:extLst>
              <a:ext uri="{FF2B5EF4-FFF2-40B4-BE49-F238E27FC236}">
                <a16:creationId xmlns:a16="http://schemas.microsoft.com/office/drawing/2014/main" id="{9B947B29-6F6B-797A-150F-F0B3ACD89728}"/>
              </a:ext>
            </a:extLst>
          </p:cNvPr>
          <p:cNvSpPr/>
          <p:nvPr/>
        </p:nvSpPr>
        <p:spPr>
          <a:xfrm>
            <a:off x="1028700" y="7435843"/>
            <a:ext cx="2063046" cy="1822457"/>
          </a:xfrm>
          <a:custGeom>
            <a:avLst/>
            <a:gdLst/>
            <a:ahLst/>
            <a:cxnLst/>
            <a:rect l="l" t="t" r="r" b="b"/>
            <a:pathLst>
              <a:path w="4102978" h="3133183">
                <a:moveTo>
                  <a:pt x="0" y="0"/>
                </a:moveTo>
                <a:lnTo>
                  <a:pt x="4102978" y="0"/>
                </a:lnTo>
                <a:lnTo>
                  <a:pt x="4102978" y="3133183"/>
                </a:lnTo>
                <a:lnTo>
                  <a:pt x="0" y="3133183"/>
                </a:lnTo>
                <a:lnTo>
                  <a:pt x="0" y="0"/>
                </a:lnTo>
                <a:close/>
              </a:path>
            </a:pathLst>
          </a:custGeom>
          <a:blipFill>
            <a:blip r:embed="rId6">
              <a:extLst>
                <a:ext uri="{96DAC541-7B7A-43D3-8B79-37D633B846F1}">
                  <asvg:svgBlip xmlns:asvg="http://schemas.microsoft.com/office/drawing/2016/SVG/main" r:embed="rId7"/>
                </a:ext>
              </a:extLst>
            </a:blip>
            <a:stretch>
              <a:fillRect l="-98879" t="2" r="2" b="-71922"/>
            </a:stretch>
          </a:blipFill>
        </p:spPr>
        <p:txBody>
          <a:bodyPr/>
          <a:lstStyle/>
          <a:p>
            <a:endParaRPr lang="en-NL"/>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156322" y="8041552"/>
            <a:ext cx="4102978" cy="2245448"/>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NL"/>
          </a:p>
        </p:txBody>
      </p:sp>
      <p:sp>
        <p:nvSpPr>
          <p:cNvPr id="3" name="Freeform 3"/>
          <p:cNvSpPr/>
          <p:nvPr/>
        </p:nvSpPr>
        <p:spPr>
          <a:xfrm>
            <a:off x="1028700" y="0"/>
            <a:ext cx="4102978" cy="2972464"/>
          </a:xfrm>
          <a:custGeom>
            <a:avLst/>
            <a:gdLst/>
            <a:ahLst/>
            <a:cxnLst/>
            <a:rect l="l" t="t" r="r" b="b"/>
            <a:pathLst>
              <a:path w="4102978" h="3133183">
                <a:moveTo>
                  <a:pt x="0" y="0"/>
                </a:moveTo>
                <a:lnTo>
                  <a:pt x="4102978" y="0"/>
                </a:lnTo>
                <a:lnTo>
                  <a:pt x="4102978" y="3133184"/>
                </a:lnTo>
                <a:lnTo>
                  <a:pt x="0" y="3133184"/>
                </a:lnTo>
                <a:lnTo>
                  <a:pt x="0" y="0"/>
                </a:lnTo>
                <a:close/>
              </a:path>
            </a:pathLst>
          </a:custGeom>
          <a:blipFill>
            <a:blip r:embed="rId5">
              <a:extLst>
                <a:ext uri="{96DAC541-7B7A-43D3-8B79-37D633B846F1}">
                  <asvg:svgBlip xmlns:asvg="http://schemas.microsoft.com/office/drawing/2016/SVG/main" r:embed="rId6"/>
                </a:ext>
              </a:extLst>
            </a:blip>
            <a:stretch>
              <a:fillRect t="-5407"/>
            </a:stretch>
          </a:blipFill>
        </p:spPr>
        <p:txBody>
          <a:bodyPr/>
          <a:lstStyle/>
          <a:p>
            <a:endParaRPr lang="en-NL"/>
          </a:p>
        </p:txBody>
      </p:sp>
      <p:sp>
        <p:nvSpPr>
          <p:cNvPr id="4" name="TextBox 4"/>
          <p:cNvSpPr txBox="1"/>
          <p:nvPr/>
        </p:nvSpPr>
        <p:spPr>
          <a:xfrm>
            <a:off x="1028700" y="3907709"/>
            <a:ext cx="5297941" cy="866780"/>
          </a:xfrm>
          <a:prstGeom prst="rect">
            <a:avLst/>
          </a:prstGeom>
        </p:spPr>
        <p:txBody>
          <a:bodyPr lIns="0" tIns="0" rIns="0" bIns="0" rtlCol="0" anchor="t">
            <a:spAutoFit/>
          </a:bodyPr>
          <a:lstStyle/>
          <a:p>
            <a:pPr algn="r">
              <a:lnSpc>
                <a:spcPts val="6600"/>
              </a:lnSpc>
            </a:pPr>
            <a:r>
              <a:rPr lang="en-US" sz="6000">
                <a:solidFill>
                  <a:srgbClr val="8CA9AD"/>
                </a:solidFill>
                <a:latin typeface="DM Sans Bold"/>
              </a:rPr>
              <a:t>FUTURE STEPS</a:t>
            </a:r>
          </a:p>
        </p:txBody>
      </p:sp>
      <p:sp>
        <p:nvSpPr>
          <p:cNvPr id="5" name="TextBox 5"/>
          <p:cNvSpPr txBox="1"/>
          <p:nvPr/>
        </p:nvSpPr>
        <p:spPr>
          <a:xfrm>
            <a:off x="1028700" y="4803064"/>
            <a:ext cx="7467330" cy="3902081"/>
          </a:xfrm>
          <a:prstGeom prst="rect">
            <a:avLst/>
          </a:prstGeom>
        </p:spPr>
        <p:txBody>
          <a:bodyPr lIns="0" tIns="0" rIns="0" bIns="0" rtlCol="0" anchor="t">
            <a:spAutoFit/>
          </a:bodyPr>
          <a:lstStyle/>
          <a:p>
            <a:pPr marL="755753" lvl="1" indent="-377876">
              <a:lnSpc>
                <a:spcPts val="3850"/>
              </a:lnSpc>
              <a:buFont typeface="Arial"/>
              <a:buChar char="•"/>
            </a:pPr>
            <a:r>
              <a:rPr lang="en-US" sz="3500">
                <a:solidFill>
                  <a:srgbClr val="737373"/>
                </a:solidFill>
                <a:latin typeface="DM Sans"/>
              </a:rPr>
              <a:t>Iterations on the design</a:t>
            </a:r>
          </a:p>
          <a:p>
            <a:pPr marL="755753" lvl="1" indent="-377876">
              <a:lnSpc>
                <a:spcPts val="3850"/>
              </a:lnSpc>
              <a:buFont typeface="Arial"/>
              <a:buChar char="•"/>
            </a:pPr>
            <a:r>
              <a:rPr lang="en-US" sz="3500">
                <a:solidFill>
                  <a:srgbClr val="737373"/>
                </a:solidFill>
                <a:latin typeface="DM Sans"/>
              </a:rPr>
              <a:t>Development on chosen design</a:t>
            </a:r>
          </a:p>
          <a:p>
            <a:pPr marL="755753" lvl="1" indent="-377876">
              <a:lnSpc>
                <a:spcPts val="3850"/>
              </a:lnSpc>
              <a:buFont typeface="Arial"/>
              <a:buChar char="•"/>
            </a:pPr>
            <a:r>
              <a:rPr lang="en-US" sz="3500">
                <a:solidFill>
                  <a:srgbClr val="737373"/>
                </a:solidFill>
                <a:latin typeface="DM Sans"/>
              </a:rPr>
              <a:t>User testing</a:t>
            </a:r>
          </a:p>
          <a:p>
            <a:pPr marL="755753" lvl="1" indent="-377876">
              <a:lnSpc>
                <a:spcPts val="3850"/>
              </a:lnSpc>
              <a:buFont typeface="Arial"/>
              <a:buChar char="•"/>
            </a:pPr>
            <a:r>
              <a:rPr lang="en-US" sz="3500">
                <a:solidFill>
                  <a:srgbClr val="737373"/>
                </a:solidFill>
                <a:latin typeface="DM Sans"/>
              </a:rPr>
              <a:t>High-fidelity prototype</a:t>
            </a:r>
          </a:p>
          <a:p>
            <a:pPr marL="755753" lvl="1" indent="-377876">
              <a:lnSpc>
                <a:spcPts val="3850"/>
              </a:lnSpc>
              <a:buFont typeface="Arial"/>
              <a:buChar char="•"/>
            </a:pPr>
            <a:r>
              <a:rPr lang="en-US" sz="3500">
                <a:solidFill>
                  <a:srgbClr val="737373"/>
                </a:solidFill>
                <a:latin typeface="DM Sans"/>
              </a:rPr>
              <a:t>If there is enough time,</a:t>
            </a:r>
          </a:p>
          <a:p>
            <a:pPr>
              <a:lnSpc>
                <a:spcPts val="3850"/>
              </a:lnSpc>
            </a:pPr>
            <a:r>
              <a:rPr lang="en-US" sz="3500">
                <a:solidFill>
                  <a:srgbClr val="737373"/>
                </a:solidFill>
                <a:latin typeface="DM Sans"/>
              </a:rPr>
              <a:t>       code the Figma design</a:t>
            </a:r>
          </a:p>
          <a:p>
            <a:pPr marL="755753" lvl="1" indent="-377876">
              <a:lnSpc>
                <a:spcPts val="3850"/>
              </a:lnSpc>
              <a:buFont typeface="Arial"/>
              <a:buChar char="•"/>
            </a:pPr>
            <a:r>
              <a:rPr lang="en-US" sz="3500">
                <a:solidFill>
                  <a:srgbClr val="737373"/>
                </a:solidFill>
                <a:latin typeface="DM Sans"/>
              </a:rPr>
              <a:t>Portfolio website / document</a:t>
            </a:r>
          </a:p>
          <a:p>
            <a:pPr marL="755753" lvl="1" indent="-377876">
              <a:lnSpc>
                <a:spcPts val="3850"/>
              </a:lnSpc>
              <a:buFont typeface="Arial"/>
              <a:buChar char="•"/>
            </a:pPr>
            <a:r>
              <a:rPr lang="en-US" sz="3500">
                <a:solidFill>
                  <a:srgbClr val="737373"/>
                </a:solidFill>
                <a:latin typeface="DM Sans"/>
              </a:rPr>
              <a:t>Areas for improvement</a:t>
            </a:r>
          </a:p>
        </p:txBody>
      </p:sp>
      <p:sp>
        <p:nvSpPr>
          <p:cNvPr id="6" name="TextBox 6"/>
          <p:cNvSpPr txBox="1"/>
          <p:nvPr/>
        </p:nvSpPr>
        <p:spPr>
          <a:xfrm>
            <a:off x="10758060" y="238125"/>
            <a:ext cx="7529940" cy="3565525"/>
          </a:xfrm>
          <a:prstGeom prst="rect">
            <a:avLst/>
          </a:prstGeom>
        </p:spPr>
        <p:txBody>
          <a:bodyPr lIns="0" tIns="0" rIns="0" bIns="0" rtlCol="0" anchor="t">
            <a:spAutoFit/>
          </a:bodyPr>
          <a:lstStyle/>
          <a:p>
            <a:pPr algn="ctr">
              <a:lnSpc>
                <a:spcPts val="27499"/>
              </a:lnSpc>
              <a:spcBef>
                <a:spcPct val="0"/>
              </a:spcBef>
            </a:pPr>
            <a:r>
              <a:rPr lang="en-US" sz="24999" dirty="0">
                <a:solidFill>
                  <a:srgbClr val="8CA9AD"/>
                </a:solidFill>
                <a:latin typeface="DM Sans Bold"/>
              </a:rPr>
              <a:t>Q&amp;A</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77218" y="4837596"/>
            <a:ext cx="16133564" cy="1066800"/>
          </a:xfrm>
          <a:prstGeom prst="rect">
            <a:avLst/>
          </a:prstGeom>
        </p:spPr>
        <p:txBody>
          <a:bodyPr lIns="0" tIns="0" rIns="0" bIns="0" rtlCol="0" anchor="t">
            <a:spAutoFit/>
          </a:bodyPr>
          <a:lstStyle/>
          <a:p>
            <a:pPr algn="ctr">
              <a:lnSpc>
                <a:spcPts val="8250"/>
              </a:lnSpc>
              <a:spcBef>
                <a:spcPct val="0"/>
              </a:spcBef>
            </a:pPr>
            <a:r>
              <a:rPr lang="en-US" sz="7500">
                <a:solidFill>
                  <a:srgbClr val="8CA9AD"/>
                </a:solidFill>
                <a:latin typeface="DM Sans Bold"/>
              </a:rPr>
              <a:t>THANK YOU FOR YOUR ATTENTION!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156322" y="0"/>
            <a:ext cx="4102978" cy="3133183"/>
          </a:xfrm>
          <a:custGeom>
            <a:avLst/>
            <a:gdLst/>
            <a:ahLst/>
            <a:cxnLst/>
            <a:rect l="l" t="t" r="r" b="b"/>
            <a:pathLst>
              <a:path w="4102978" h="3133183">
                <a:moveTo>
                  <a:pt x="0" y="0"/>
                </a:moveTo>
                <a:lnTo>
                  <a:pt x="4102978" y="0"/>
                </a:lnTo>
                <a:lnTo>
                  <a:pt x="4102978" y="3133183"/>
                </a:lnTo>
                <a:lnTo>
                  <a:pt x="0" y="3133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NL"/>
          </a:p>
        </p:txBody>
      </p:sp>
      <p:sp>
        <p:nvSpPr>
          <p:cNvPr id="3" name="TextBox 3"/>
          <p:cNvSpPr txBox="1"/>
          <p:nvPr/>
        </p:nvSpPr>
        <p:spPr>
          <a:xfrm>
            <a:off x="12041909" y="4037652"/>
            <a:ext cx="5500090" cy="2114550"/>
          </a:xfrm>
          <a:prstGeom prst="rect">
            <a:avLst/>
          </a:prstGeom>
        </p:spPr>
        <p:txBody>
          <a:bodyPr lIns="0" tIns="0" rIns="0" bIns="0" rtlCol="0" anchor="t">
            <a:spAutoFit/>
          </a:bodyPr>
          <a:lstStyle/>
          <a:p>
            <a:pPr algn="r">
              <a:lnSpc>
                <a:spcPts val="8250"/>
              </a:lnSpc>
            </a:pPr>
            <a:r>
              <a:rPr lang="en-US" sz="7500">
                <a:solidFill>
                  <a:srgbClr val="8CA9AD"/>
                </a:solidFill>
                <a:latin typeface="DM Sans Bold"/>
              </a:rPr>
              <a:t>TABLE OF</a:t>
            </a:r>
          </a:p>
          <a:p>
            <a:pPr algn="r">
              <a:lnSpc>
                <a:spcPts val="8250"/>
              </a:lnSpc>
            </a:pPr>
            <a:r>
              <a:rPr lang="en-US" sz="7500">
                <a:solidFill>
                  <a:srgbClr val="8CA9AD"/>
                </a:solidFill>
                <a:latin typeface="DM Sans Bold"/>
              </a:rPr>
              <a:t>CONTENTS</a:t>
            </a:r>
          </a:p>
        </p:txBody>
      </p:sp>
      <p:sp>
        <p:nvSpPr>
          <p:cNvPr id="4" name="TextBox 4"/>
          <p:cNvSpPr txBox="1"/>
          <p:nvPr/>
        </p:nvSpPr>
        <p:spPr>
          <a:xfrm>
            <a:off x="950706" y="869783"/>
            <a:ext cx="1938412" cy="1003308"/>
          </a:xfrm>
          <a:prstGeom prst="rect">
            <a:avLst/>
          </a:prstGeom>
        </p:spPr>
        <p:txBody>
          <a:bodyPr lIns="0" tIns="0" rIns="0" bIns="0" rtlCol="0" anchor="t">
            <a:spAutoFit/>
          </a:bodyPr>
          <a:lstStyle/>
          <a:p>
            <a:pPr>
              <a:lnSpc>
                <a:spcPts val="7700"/>
              </a:lnSpc>
            </a:pPr>
            <a:r>
              <a:rPr lang="en-US" sz="7000">
                <a:solidFill>
                  <a:srgbClr val="8CA9AD"/>
                </a:solidFill>
                <a:latin typeface="DM Sans Bold"/>
              </a:rPr>
              <a:t>01.</a:t>
            </a:r>
          </a:p>
        </p:txBody>
      </p:sp>
      <p:sp>
        <p:nvSpPr>
          <p:cNvPr id="5" name="TextBox 5"/>
          <p:cNvSpPr txBox="1"/>
          <p:nvPr/>
        </p:nvSpPr>
        <p:spPr>
          <a:xfrm>
            <a:off x="950706" y="2391770"/>
            <a:ext cx="1938412" cy="1003308"/>
          </a:xfrm>
          <a:prstGeom prst="rect">
            <a:avLst/>
          </a:prstGeom>
        </p:spPr>
        <p:txBody>
          <a:bodyPr lIns="0" tIns="0" rIns="0" bIns="0" rtlCol="0" anchor="t">
            <a:spAutoFit/>
          </a:bodyPr>
          <a:lstStyle/>
          <a:p>
            <a:pPr>
              <a:lnSpc>
                <a:spcPts val="7700"/>
              </a:lnSpc>
            </a:pPr>
            <a:r>
              <a:rPr lang="en-US" sz="7000" dirty="0">
                <a:solidFill>
                  <a:srgbClr val="8CA9AD"/>
                </a:solidFill>
                <a:latin typeface="DM Sans Bold"/>
              </a:rPr>
              <a:t>02.</a:t>
            </a:r>
          </a:p>
        </p:txBody>
      </p:sp>
      <p:sp>
        <p:nvSpPr>
          <p:cNvPr id="6" name="TextBox 6"/>
          <p:cNvSpPr txBox="1"/>
          <p:nvPr/>
        </p:nvSpPr>
        <p:spPr>
          <a:xfrm>
            <a:off x="2889119" y="877718"/>
            <a:ext cx="5095300" cy="987431"/>
          </a:xfrm>
          <a:prstGeom prst="rect">
            <a:avLst/>
          </a:prstGeom>
        </p:spPr>
        <p:txBody>
          <a:bodyPr lIns="0" tIns="0" rIns="0" bIns="0" rtlCol="0" anchor="t">
            <a:spAutoFit/>
          </a:bodyPr>
          <a:lstStyle/>
          <a:p>
            <a:pPr>
              <a:lnSpc>
                <a:spcPts val="3850"/>
              </a:lnSpc>
            </a:pPr>
            <a:r>
              <a:rPr lang="en-US" sz="3500">
                <a:solidFill>
                  <a:srgbClr val="737373"/>
                </a:solidFill>
                <a:latin typeface="DM Sans Bold"/>
              </a:rPr>
              <a:t>INTRODUCTION TO THE COMPANY</a:t>
            </a:r>
          </a:p>
        </p:txBody>
      </p:sp>
      <p:sp>
        <p:nvSpPr>
          <p:cNvPr id="7" name="TextBox 7"/>
          <p:cNvSpPr txBox="1"/>
          <p:nvPr/>
        </p:nvSpPr>
        <p:spPr>
          <a:xfrm>
            <a:off x="950706" y="3913757"/>
            <a:ext cx="1938412" cy="1003308"/>
          </a:xfrm>
          <a:prstGeom prst="rect">
            <a:avLst/>
          </a:prstGeom>
        </p:spPr>
        <p:txBody>
          <a:bodyPr lIns="0" tIns="0" rIns="0" bIns="0" rtlCol="0" anchor="t">
            <a:spAutoFit/>
          </a:bodyPr>
          <a:lstStyle/>
          <a:p>
            <a:pPr>
              <a:lnSpc>
                <a:spcPts val="7700"/>
              </a:lnSpc>
            </a:pPr>
            <a:r>
              <a:rPr lang="en-US" sz="7000">
                <a:solidFill>
                  <a:srgbClr val="8CA9AD"/>
                </a:solidFill>
                <a:latin typeface="DM Sans Bold"/>
              </a:rPr>
              <a:t>03.</a:t>
            </a:r>
          </a:p>
        </p:txBody>
      </p:sp>
      <p:sp>
        <p:nvSpPr>
          <p:cNvPr id="8" name="TextBox 8"/>
          <p:cNvSpPr txBox="1"/>
          <p:nvPr/>
        </p:nvSpPr>
        <p:spPr>
          <a:xfrm>
            <a:off x="2889119" y="3871328"/>
            <a:ext cx="3363222" cy="987431"/>
          </a:xfrm>
          <a:prstGeom prst="rect">
            <a:avLst/>
          </a:prstGeom>
        </p:spPr>
        <p:txBody>
          <a:bodyPr lIns="0" tIns="0" rIns="0" bIns="0" rtlCol="0" anchor="t">
            <a:spAutoFit/>
          </a:bodyPr>
          <a:lstStyle/>
          <a:p>
            <a:pPr>
              <a:lnSpc>
                <a:spcPts val="3850"/>
              </a:lnSpc>
            </a:pPr>
            <a:r>
              <a:rPr lang="en-US" sz="3500" dirty="0">
                <a:solidFill>
                  <a:srgbClr val="737373"/>
                </a:solidFill>
                <a:latin typeface="DM Sans Bold"/>
              </a:rPr>
              <a:t>CHALLENGES &amp; SOLUTIONS</a:t>
            </a:r>
          </a:p>
        </p:txBody>
      </p:sp>
      <p:sp>
        <p:nvSpPr>
          <p:cNvPr id="9" name="TextBox 9"/>
          <p:cNvSpPr txBox="1"/>
          <p:nvPr/>
        </p:nvSpPr>
        <p:spPr>
          <a:xfrm>
            <a:off x="950706" y="5435744"/>
            <a:ext cx="1938412" cy="1003308"/>
          </a:xfrm>
          <a:prstGeom prst="rect">
            <a:avLst/>
          </a:prstGeom>
        </p:spPr>
        <p:txBody>
          <a:bodyPr lIns="0" tIns="0" rIns="0" bIns="0" rtlCol="0" anchor="t">
            <a:spAutoFit/>
          </a:bodyPr>
          <a:lstStyle/>
          <a:p>
            <a:pPr>
              <a:lnSpc>
                <a:spcPts val="7700"/>
              </a:lnSpc>
            </a:pPr>
            <a:r>
              <a:rPr lang="en-US" sz="7000">
                <a:solidFill>
                  <a:srgbClr val="8CA9AD"/>
                </a:solidFill>
                <a:latin typeface="DM Sans Bold"/>
              </a:rPr>
              <a:t>04.</a:t>
            </a:r>
          </a:p>
        </p:txBody>
      </p:sp>
      <p:sp>
        <p:nvSpPr>
          <p:cNvPr id="10" name="TextBox 10"/>
          <p:cNvSpPr txBox="1"/>
          <p:nvPr/>
        </p:nvSpPr>
        <p:spPr>
          <a:xfrm>
            <a:off x="2889119" y="5364740"/>
            <a:ext cx="3598485" cy="987431"/>
          </a:xfrm>
          <a:prstGeom prst="rect">
            <a:avLst/>
          </a:prstGeom>
        </p:spPr>
        <p:txBody>
          <a:bodyPr lIns="0" tIns="0" rIns="0" bIns="0" rtlCol="0" anchor="t">
            <a:spAutoFit/>
          </a:bodyPr>
          <a:lstStyle/>
          <a:p>
            <a:pPr>
              <a:lnSpc>
                <a:spcPts val="3850"/>
              </a:lnSpc>
            </a:pPr>
            <a:r>
              <a:rPr lang="en-US" sz="3500">
                <a:solidFill>
                  <a:srgbClr val="737373"/>
                </a:solidFill>
                <a:latin typeface="DM Sans Bold"/>
              </a:rPr>
              <a:t>RESEARCH &amp; METHODS</a:t>
            </a:r>
          </a:p>
        </p:txBody>
      </p:sp>
      <p:sp>
        <p:nvSpPr>
          <p:cNvPr id="11" name="TextBox 11"/>
          <p:cNvSpPr txBox="1"/>
          <p:nvPr/>
        </p:nvSpPr>
        <p:spPr>
          <a:xfrm>
            <a:off x="950706" y="6953401"/>
            <a:ext cx="1938412" cy="1003308"/>
          </a:xfrm>
          <a:prstGeom prst="rect">
            <a:avLst/>
          </a:prstGeom>
        </p:spPr>
        <p:txBody>
          <a:bodyPr lIns="0" tIns="0" rIns="0" bIns="0" rtlCol="0" anchor="t">
            <a:spAutoFit/>
          </a:bodyPr>
          <a:lstStyle/>
          <a:p>
            <a:pPr>
              <a:lnSpc>
                <a:spcPts val="7700"/>
              </a:lnSpc>
            </a:pPr>
            <a:r>
              <a:rPr lang="en-US" sz="7000">
                <a:solidFill>
                  <a:srgbClr val="8CA9AD"/>
                </a:solidFill>
                <a:latin typeface="DM Sans Bold"/>
              </a:rPr>
              <a:t>05.</a:t>
            </a:r>
          </a:p>
        </p:txBody>
      </p:sp>
      <p:sp>
        <p:nvSpPr>
          <p:cNvPr id="12" name="TextBox 12"/>
          <p:cNvSpPr txBox="1"/>
          <p:nvPr/>
        </p:nvSpPr>
        <p:spPr>
          <a:xfrm>
            <a:off x="2889119" y="6858151"/>
            <a:ext cx="2547650" cy="987431"/>
          </a:xfrm>
          <a:prstGeom prst="rect">
            <a:avLst/>
          </a:prstGeom>
        </p:spPr>
        <p:txBody>
          <a:bodyPr lIns="0" tIns="0" rIns="0" bIns="0" rtlCol="0" anchor="t">
            <a:spAutoFit/>
          </a:bodyPr>
          <a:lstStyle/>
          <a:p>
            <a:pPr>
              <a:lnSpc>
                <a:spcPts val="3850"/>
              </a:lnSpc>
            </a:pPr>
            <a:r>
              <a:rPr lang="en-US" sz="3500">
                <a:solidFill>
                  <a:srgbClr val="737373"/>
                </a:solidFill>
                <a:latin typeface="DM Sans Bold"/>
              </a:rPr>
              <a:t>TIMELINE &amp; PHASES</a:t>
            </a:r>
          </a:p>
        </p:txBody>
      </p:sp>
      <p:sp>
        <p:nvSpPr>
          <p:cNvPr id="13" name="TextBox 13"/>
          <p:cNvSpPr txBox="1"/>
          <p:nvPr/>
        </p:nvSpPr>
        <p:spPr>
          <a:xfrm>
            <a:off x="988806" y="8471059"/>
            <a:ext cx="1938412" cy="1003308"/>
          </a:xfrm>
          <a:prstGeom prst="rect">
            <a:avLst/>
          </a:prstGeom>
        </p:spPr>
        <p:txBody>
          <a:bodyPr lIns="0" tIns="0" rIns="0" bIns="0" rtlCol="0" anchor="t">
            <a:spAutoFit/>
          </a:bodyPr>
          <a:lstStyle/>
          <a:p>
            <a:pPr>
              <a:lnSpc>
                <a:spcPts val="7700"/>
              </a:lnSpc>
            </a:pPr>
            <a:r>
              <a:rPr lang="en-US" sz="7000">
                <a:solidFill>
                  <a:srgbClr val="8CA9AD"/>
                </a:solidFill>
                <a:latin typeface="DM Sans Bold"/>
              </a:rPr>
              <a:t>06.</a:t>
            </a:r>
          </a:p>
        </p:txBody>
      </p:sp>
      <p:sp>
        <p:nvSpPr>
          <p:cNvPr id="14" name="TextBox 14"/>
          <p:cNvSpPr txBox="1"/>
          <p:nvPr/>
        </p:nvSpPr>
        <p:spPr>
          <a:xfrm>
            <a:off x="2927219" y="8350407"/>
            <a:ext cx="3142817" cy="987431"/>
          </a:xfrm>
          <a:prstGeom prst="rect">
            <a:avLst/>
          </a:prstGeom>
        </p:spPr>
        <p:txBody>
          <a:bodyPr lIns="0" tIns="0" rIns="0" bIns="0" rtlCol="0" anchor="t">
            <a:spAutoFit/>
          </a:bodyPr>
          <a:lstStyle/>
          <a:p>
            <a:pPr>
              <a:lnSpc>
                <a:spcPts val="3850"/>
              </a:lnSpc>
            </a:pPr>
            <a:r>
              <a:rPr lang="en-US" sz="3500">
                <a:solidFill>
                  <a:srgbClr val="737373"/>
                </a:solidFill>
                <a:latin typeface="DM Sans Bold"/>
              </a:rPr>
              <a:t>FUTURE STEPS AND Q&amp;A</a:t>
            </a:r>
          </a:p>
        </p:txBody>
      </p:sp>
      <p:sp>
        <p:nvSpPr>
          <p:cNvPr id="15" name="TextBox 15"/>
          <p:cNvSpPr txBox="1"/>
          <p:nvPr/>
        </p:nvSpPr>
        <p:spPr>
          <a:xfrm>
            <a:off x="2927219" y="2374523"/>
            <a:ext cx="2946028" cy="987431"/>
          </a:xfrm>
          <a:prstGeom prst="rect">
            <a:avLst/>
          </a:prstGeom>
        </p:spPr>
        <p:txBody>
          <a:bodyPr lIns="0" tIns="0" rIns="0" bIns="0" rtlCol="0" anchor="t">
            <a:spAutoFit/>
          </a:bodyPr>
          <a:lstStyle/>
          <a:p>
            <a:pPr>
              <a:lnSpc>
                <a:spcPts val="3850"/>
              </a:lnSpc>
            </a:pPr>
            <a:r>
              <a:rPr lang="en-US" sz="3500">
                <a:solidFill>
                  <a:srgbClr val="737373"/>
                </a:solidFill>
                <a:latin typeface="DM Sans Bold"/>
              </a:rPr>
              <a:t>ASSIGNMENT OVERVIEW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8CA9AD"/>
            </a:solidFill>
          </p:spPr>
          <p:txBody>
            <a:bodyPr/>
            <a:lstStyle/>
            <a:p>
              <a:endParaRPr lang="en-NL"/>
            </a:p>
          </p:txBody>
        </p:sp>
        <p:sp>
          <p:nvSpPr>
            <p:cNvPr id="4" name="TextBox 4"/>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131678" y="3557999"/>
            <a:ext cx="9183946" cy="2114550"/>
          </a:xfrm>
          <a:prstGeom prst="rect">
            <a:avLst/>
          </a:prstGeom>
        </p:spPr>
        <p:txBody>
          <a:bodyPr lIns="0" tIns="0" rIns="0" bIns="0" rtlCol="0" anchor="t">
            <a:spAutoFit/>
          </a:bodyPr>
          <a:lstStyle/>
          <a:p>
            <a:pPr algn="r">
              <a:lnSpc>
                <a:spcPts val="8250"/>
              </a:lnSpc>
            </a:pPr>
            <a:r>
              <a:rPr lang="en-US" sz="7500" dirty="0">
                <a:solidFill>
                  <a:srgbClr val="FFFFFF"/>
                </a:solidFill>
                <a:latin typeface="DM Sans Bold"/>
              </a:rPr>
              <a:t>INTRODUCTION TO THE COMPANY</a:t>
            </a:r>
          </a:p>
        </p:txBody>
      </p:sp>
      <p:sp>
        <p:nvSpPr>
          <p:cNvPr id="6" name="Freeform 6"/>
          <p:cNvSpPr/>
          <p:nvPr/>
        </p:nvSpPr>
        <p:spPr>
          <a:xfrm>
            <a:off x="5893678" y="8135576"/>
            <a:ext cx="4102978" cy="1122724"/>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2">
              <a:extLst>
                <a:ext uri="{96DAC541-7B7A-43D3-8B79-37D633B846F1}">
                  <asvg:svgBlip xmlns:asvg="http://schemas.microsoft.com/office/drawing/2016/SVG/main" r:embed="rId3"/>
                </a:ext>
              </a:extLst>
            </a:blip>
            <a:stretch>
              <a:fillRect b="-100000"/>
            </a:stretch>
          </a:blipFill>
        </p:spPr>
        <p:txBody>
          <a:bodyPr/>
          <a:lstStyle/>
          <a:p>
            <a:endParaRPr lang="en-NL"/>
          </a:p>
        </p:txBody>
      </p:sp>
      <p:sp>
        <p:nvSpPr>
          <p:cNvPr id="7" name="Freeform 7"/>
          <p:cNvSpPr/>
          <p:nvPr/>
        </p:nvSpPr>
        <p:spPr>
          <a:xfrm>
            <a:off x="1028700" y="7435843"/>
            <a:ext cx="2063046" cy="1822457"/>
          </a:xfrm>
          <a:custGeom>
            <a:avLst/>
            <a:gdLst/>
            <a:ahLst/>
            <a:cxnLst/>
            <a:rect l="l" t="t" r="r" b="b"/>
            <a:pathLst>
              <a:path w="4102978" h="3133183">
                <a:moveTo>
                  <a:pt x="0" y="0"/>
                </a:moveTo>
                <a:lnTo>
                  <a:pt x="4102978" y="0"/>
                </a:lnTo>
                <a:lnTo>
                  <a:pt x="4102978" y="3133183"/>
                </a:lnTo>
                <a:lnTo>
                  <a:pt x="0" y="3133183"/>
                </a:lnTo>
                <a:lnTo>
                  <a:pt x="0" y="0"/>
                </a:lnTo>
                <a:close/>
              </a:path>
            </a:pathLst>
          </a:custGeom>
          <a:blipFill>
            <a:blip r:embed="rId4">
              <a:extLst>
                <a:ext uri="{96DAC541-7B7A-43D3-8B79-37D633B846F1}">
                  <asvg:svgBlip xmlns:asvg="http://schemas.microsoft.com/office/drawing/2016/SVG/main" r:embed="rId5"/>
                </a:ext>
              </a:extLst>
            </a:blip>
            <a:stretch>
              <a:fillRect l="-98879" t="2" r="2" b="-71922"/>
            </a:stretch>
          </a:blipFill>
        </p:spPr>
        <p:txBody>
          <a:bodyPr/>
          <a:lstStyle/>
          <a:p>
            <a:endParaRPr lang="en-NL"/>
          </a:p>
        </p:txBody>
      </p:sp>
      <p:sp>
        <p:nvSpPr>
          <p:cNvPr id="8" name="Freeform 8"/>
          <p:cNvSpPr/>
          <p:nvPr/>
        </p:nvSpPr>
        <p:spPr>
          <a:xfrm>
            <a:off x="13543121" y="1028700"/>
            <a:ext cx="3716179" cy="7106876"/>
          </a:xfrm>
          <a:custGeom>
            <a:avLst/>
            <a:gdLst/>
            <a:ahLst/>
            <a:cxnLst/>
            <a:rect l="l" t="t" r="r" b="b"/>
            <a:pathLst>
              <a:path w="9489757" h="10287000">
                <a:moveTo>
                  <a:pt x="0" y="0"/>
                </a:moveTo>
                <a:lnTo>
                  <a:pt x="9489758" y="0"/>
                </a:lnTo>
                <a:lnTo>
                  <a:pt x="9489758" y="10287000"/>
                </a:lnTo>
                <a:lnTo>
                  <a:pt x="0" y="10287000"/>
                </a:lnTo>
                <a:lnTo>
                  <a:pt x="0" y="0"/>
                </a:lnTo>
                <a:close/>
              </a:path>
            </a:pathLst>
          </a:custGeom>
          <a:blipFill>
            <a:blip r:embed="rId6">
              <a:extLst>
                <a:ext uri="{96DAC541-7B7A-43D3-8B79-37D633B846F1}">
                  <asvg:svgBlip xmlns:asvg="http://schemas.microsoft.com/office/drawing/2016/SVG/main" r:embed="rId7"/>
                </a:ext>
              </a:extLst>
            </a:blip>
            <a:stretch>
              <a:fillRect l="1" t="-44747" r="-155364"/>
            </a:stretch>
          </a:blipFill>
        </p:spPr>
        <p:txBody>
          <a:bodyPr/>
          <a:lstStyle/>
          <a:p>
            <a:endParaRPr lang="en-NL"/>
          </a:p>
        </p:txBody>
      </p:sp>
      <p:sp>
        <p:nvSpPr>
          <p:cNvPr id="9" name="TextBox 9"/>
          <p:cNvSpPr txBox="1"/>
          <p:nvPr/>
        </p:nvSpPr>
        <p:spPr>
          <a:xfrm>
            <a:off x="1790700" y="1847850"/>
            <a:ext cx="1938412" cy="1003308"/>
          </a:xfrm>
          <a:prstGeom prst="rect">
            <a:avLst/>
          </a:prstGeom>
        </p:spPr>
        <p:txBody>
          <a:bodyPr lIns="0" tIns="0" rIns="0" bIns="0" rtlCol="0" anchor="t">
            <a:spAutoFit/>
          </a:bodyPr>
          <a:lstStyle/>
          <a:p>
            <a:pPr>
              <a:lnSpc>
                <a:spcPts val="7700"/>
              </a:lnSpc>
            </a:pPr>
            <a:r>
              <a:rPr lang="en-US" sz="7000" dirty="0">
                <a:solidFill>
                  <a:srgbClr val="FFFFFF"/>
                </a:solidFill>
                <a:latin typeface="DM Sans Bold"/>
              </a:rPr>
              <a:t>01.</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69765" y="3140458"/>
            <a:ext cx="9018235" cy="7146542"/>
            <a:chOff x="0" y="0"/>
            <a:chExt cx="12024313" cy="9528723"/>
          </a:xfrm>
        </p:grpSpPr>
        <p:sp>
          <p:nvSpPr>
            <p:cNvPr id="3" name="Freeform 3"/>
            <p:cNvSpPr/>
            <p:nvPr/>
          </p:nvSpPr>
          <p:spPr>
            <a:xfrm>
              <a:off x="0" y="0"/>
              <a:ext cx="12024313" cy="9528723"/>
            </a:xfrm>
            <a:custGeom>
              <a:avLst/>
              <a:gdLst/>
              <a:ahLst/>
              <a:cxnLst/>
              <a:rect l="l" t="t" r="r" b="b"/>
              <a:pathLst>
                <a:path w="12024313" h="9528723">
                  <a:moveTo>
                    <a:pt x="0" y="0"/>
                  </a:moveTo>
                  <a:lnTo>
                    <a:pt x="12024313" y="0"/>
                  </a:lnTo>
                  <a:lnTo>
                    <a:pt x="12024313" y="9528723"/>
                  </a:lnTo>
                  <a:lnTo>
                    <a:pt x="0" y="9528723"/>
                  </a:lnTo>
                  <a:lnTo>
                    <a:pt x="0" y="0"/>
                  </a:lnTo>
                  <a:close/>
                </a:path>
              </a:pathLst>
            </a:custGeom>
            <a:blipFill>
              <a:blip r:embed="rId3">
                <a:alphaModFix amt="75000"/>
              </a:blip>
              <a:stretch>
                <a:fillRect l="-30004" r="-29095" b="-33845"/>
              </a:stretch>
            </a:blipFill>
            <a:ln w="38100" cap="sq">
              <a:solidFill>
                <a:srgbClr val="8CA9AD">
                  <a:alpha val="74902"/>
                </a:srgbClr>
              </a:solidFill>
              <a:prstDash val="solid"/>
              <a:miter/>
            </a:ln>
          </p:spPr>
          <p:txBody>
            <a:bodyPr/>
            <a:lstStyle/>
            <a:p>
              <a:endParaRPr lang="en-NL"/>
            </a:p>
          </p:txBody>
        </p:sp>
        <p:sp>
          <p:nvSpPr>
            <p:cNvPr id="4" name="Freeform 4"/>
            <p:cNvSpPr/>
            <p:nvPr/>
          </p:nvSpPr>
          <p:spPr>
            <a:xfrm>
              <a:off x="8355020" y="317457"/>
              <a:ext cx="3427136" cy="3090671"/>
            </a:xfrm>
            <a:custGeom>
              <a:avLst/>
              <a:gdLst/>
              <a:ahLst/>
              <a:cxnLst/>
              <a:rect l="l" t="t" r="r" b="b"/>
              <a:pathLst>
                <a:path w="3427136" h="3090671">
                  <a:moveTo>
                    <a:pt x="0" y="0"/>
                  </a:moveTo>
                  <a:lnTo>
                    <a:pt x="3427135" y="0"/>
                  </a:lnTo>
                  <a:lnTo>
                    <a:pt x="3427135" y="3090671"/>
                  </a:lnTo>
                  <a:lnTo>
                    <a:pt x="0" y="3090671"/>
                  </a:lnTo>
                  <a:lnTo>
                    <a:pt x="0" y="0"/>
                  </a:lnTo>
                  <a:close/>
                </a:path>
              </a:pathLst>
            </a:custGeom>
            <a:blipFill>
              <a:blip r:embed="rId4"/>
              <a:stretch>
                <a:fillRect/>
              </a:stretch>
            </a:blipFill>
          </p:spPr>
          <p:txBody>
            <a:bodyPr/>
            <a:lstStyle/>
            <a:p>
              <a:endParaRPr lang="en-NL"/>
            </a:p>
          </p:txBody>
        </p:sp>
      </p:grpSp>
      <p:sp>
        <p:nvSpPr>
          <p:cNvPr id="5" name="TextBox 5"/>
          <p:cNvSpPr txBox="1"/>
          <p:nvPr/>
        </p:nvSpPr>
        <p:spPr>
          <a:xfrm>
            <a:off x="1028700" y="1066800"/>
            <a:ext cx="6726444" cy="647706"/>
          </a:xfrm>
          <a:prstGeom prst="rect">
            <a:avLst/>
          </a:prstGeom>
        </p:spPr>
        <p:txBody>
          <a:bodyPr lIns="0" tIns="0" rIns="0" bIns="0" rtlCol="0" anchor="t">
            <a:spAutoFit/>
          </a:bodyPr>
          <a:lstStyle/>
          <a:p>
            <a:pPr>
              <a:lnSpc>
                <a:spcPts val="4950"/>
              </a:lnSpc>
            </a:pPr>
            <a:r>
              <a:rPr lang="en-US" sz="4500" dirty="0">
                <a:solidFill>
                  <a:srgbClr val="8CA9AD"/>
                </a:solidFill>
                <a:latin typeface="DM Sans Bold"/>
              </a:rPr>
              <a:t>COMPANY OVERVIEW</a:t>
            </a:r>
          </a:p>
        </p:txBody>
      </p:sp>
      <p:sp>
        <p:nvSpPr>
          <p:cNvPr id="6" name="TextBox 6"/>
          <p:cNvSpPr txBox="1"/>
          <p:nvPr/>
        </p:nvSpPr>
        <p:spPr>
          <a:xfrm>
            <a:off x="1028700" y="2396834"/>
            <a:ext cx="5953371" cy="5359406"/>
          </a:xfrm>
          <a:prstGeom prst="rect">
            <a:avLst/>
          </a:prstGeom>
        </p:spPr>
        <p:txBody>
          <a:bodyPr lIns="0" tIns="0" rIns="0" bIns="0" rtlCol="0" anchor="t">
            <a:spAutoFit/>
          </a:bodyPr>
          <a:lstStyle/>
          <a:p>
            <a:pPr>
              <a:lnSpc>
                <a:spcPts val="3850"/>
              </a:lnSpc>
            </a:pPr>
            <a:r>
              <a:rPr lang="en-US" sz="3500" dirty="0">
                <a:solidFill>
                  <a:srgbClr val="737373"/>
                </a:solidFill>
                <a:latin typeface="DM Sans"/>
              </a:rPr>
              <a:t>Tada Solutions specializes in data management and analytics, focusing on enhancing data accessibility and user engagement through advanced visualization techniques in their PowerBI platform. The company is committed to transforming complex data into actionable insights.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8CA9AD"/>
            </a:solidFill>
          </p:spPr>
          <p:txBody>
            <a:bodyPr/>
            <a:lstStyle/>
            <a:p>
              <a:endParaRPr lang="en-NL"/>
            </a:p>
          </p:txBody>
        </p:sp>
        <p:sp>
          <p:nvSpPr>
            <p:cNvPr id="4" name="TextBox 4"/>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6534580" y="4124325"/>
            <a:ext cx="7571992" cy="2114550"/>
          </a:xfrm>
          <a:prstGeom prst="rect">
            <a:avLst/>
          </a:prstGeom>
        </p:spPr>
        <p:txBody>
          <a:bodyPr lIns="0" tIns="0" rIns="0" bIns="0" rtlCol="0" anchor="t">
            <a:spAutoFit/>
          </a:bodyPr>
          <a:lstStyle/>
          <a:p>
            <a:pPr algn="r">
              <a:lnSpc>
                <a:spcPts val="8250"/>
              </a:lnSpc>
            </a:pPr>
            <a:r>
              <a:rPr lang="en-US" sz="7500">
                <a:solidFill>
                  <a:srgbClr val="FFFFFF"/>
                </a:solidFill>
                <a:latin typeface="DM Sans Bold"/>
              </a:rPr>
              <a:t>ASSIGNMENT </a:t>
            </a:r>
          </a:p>
          <a:p>
            <a:pPr algn="r">
              <a:lnSpc>
                <a:spcPts val="8250"/>
              </a:lnSpc>
            </a:pPr>
            <a:r>
              <a:rPr lang="en-US" sz="7500">
                <a:solidFill>
                  <a:srgbClr val="FFFFFF"/>
                </a:solidFill>
                <a:latin typeface="DM Sans Bold"/>
              </a:rPr>
              <a:t>OVERVIEW</a:t>
            </a:r>
          </a:p>
        </p:txBody>
      </p:sp>
      <p:sp>
        <p:nvSpPr>
          <p:cNvPr id="6" name="TextBox 6"/>
          <p:cNvSpPr txBox="1"/>
          <p:nvPr/>
        </p:nvSpPr>
        <p:spPr>
          <a:xfrm>
            <a:off x="1790700" y="1847850"/>
            <a:ext cx="1938412" cy="1003308"/>
          </a:xfrm>
          <a:prstGeom prst="rect">
            <a:avLst/>
          </a:prstGeom>
        </p:spPr>
        <p:txBody>
          <a:bodyPr lIns="0" tIns="0" rIns="0" bIns="0" rtlCol="0" anchor="t">
            <a:spAutoFit/>
          </a:bodyPr>
          <a:lstStyle/>
          <a:p>
            <a:pPr>
              <a:lnSpc>
                <a:spcPts val="7700"/>
              </a:lnSpc>
            </a:pPr>
            <a:r>
              <a:rPr lang="en-US" sz="7000" dirty="0">
                <a:solidFill>
                  <a:srgbClr val="FFFFFF"/>
                </a:solidFill>
                <a:latin typeface="DM Sans Bold"/>
              </a:rPr>
              <a:t>02.</a:t>
            </a:r>
          </a:p>
        </p:txBody>
      </p:sp>
      <p:sp>
        <p:nvSpPr>
          <p:cNvPr id="7" name="Freeform 7"/>
          <p:cNvSpPr/>
          <p:nvPr/>
        </p:nvSpPr>
        <p:spPr>
          <a:xfrm>
            <a:off x="5893678" y="8135576"/>
            <a:ext cx="4102978" cy="1122724"/>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2">
              <a:extLst>
                <a:ext uri="{96DAC541-7B7A-43D3-8B79-37D633B846F1}">
                  <asvg:svgBlip xmlns:asvg="http://schemas.microsoft.com/office/drawing/2016/SVG/main" r:embed="rId3"/>
                </a:ext>
              </a:extLst>
            </a:blip>
            <a:stretch>
              <a:fillRect b="-100000"/>
            </a:stretch>
          </a:blipFill>
        </p:spPr>
        <p:txBody>
          <a:bodyPr/>
          <a:lstStyle/>
          <a:p>
            <a:endParaRPr lang="en-NL"/>
          </a:p>
        </p:txBody>
      </p:sp>
      <p:sp>
        <p:nvSpPr>
          <p:cNvPr id="9" name="Freeform 9"/>
          <p:cNvSpPr/>
          <p:nvPr/>
        </p:nvSpPr>
        <p:spPr>
          <a:xfrm>
            <a:off x="13543121" y="1028698"/>
            <a:ext cx="3716179" cy="7106877"/>
          </a:xfrm>
          <a:custGeom>
            <a:avLst/>
            <a:gdLst/>
            <a:ahLst/>
            <a:cxnLst/>
            <a:rect l="l" t="t" r="r" b="b"/>
            <a:pathLst>
              <a:path w="9489757" h="10287000">
                <a:moveTo>
                  <a:pt x="0" y="0"/>
                </a:moveTo>
                <a:lnTo>
                  <a:pt x="9489758" y="0"/>
                </a:lnTo>
                <a:lnTo>
                  <a:pt x="9489758" y="10287000"/>
                </a:lnTo>
                <a:lnTo>
                  <a:pt x="0" y="10287000"/>
                </a:lnTo>
                <a:lnTo>
                  <a:pt x="0" y="0"/>
                </a:lnTo>
                <a:close/>
              </a:path>
            </a:pathLst>
          </a:custGeom>
          <a:blipFill>
            <a:blip r:embed="rId4">
              <a:extLst>
                <a:ext uri="{96DAC541-7B7A-43D3-8B79-37D633B846F1}">
                  <asvg:svgBlip xmlns:asvg="http://schemas.microsoft.com/office/drawing/2016/SVG/main" r:embed="rId5"/>
                </a:ext>
              </a:extLst>
            </a:blip>
            <a:stretch>
              <a:fillRect l="1" t="-44748" r="-155364" b="1"/>
            </a:stretch>
          </a:blipFill>
        </p:spPr>
        <p:txBody>
          <a:bodyPr/>
          <a:lstStyle/>
          <a:p>
            <a:endParaRPr lang="en-NL"/>
          </a:p>
        </p:txBody>
      </p:sp>
      <p:sp>
        <p:nvSpPr>
          <p:cNvPr id="10" name="Freeform 7">
            <a:extLst>
              <a:ext uri="{FF2B5EF4-FFF2-40B4-BE49-F238E27FC236}">
                <a16:creationId xmlns:a16="http://schemas.microsoft.com/office/drawing/2014/main" id="{09567617-6DEC-0D80-F222-74953971C756}"/>
              </a:ext>
            </a:extLst>
          </p:cNvPr>
          <p:cNvSpPr/>
          <p:nvPr/>
        </p:nvSpPr>
        <p:spPr>
          <a:xfrm>
            <a:off x="1028700" y="7435843"/>
            <a:ext cx="2063046" cy="1822457"/>
          </a:xfrm>
          <a:custGeom>
            <a:avLst/>
            <a:gdLst/>
            <a:ahLst/>
            <a:cxnLst/>
            <a:rect l="l" t="t" r="r" b="b"/>
            <a:pathLst>
              <a:path w="4102978" h="3133183">
                <a:moveTo>
                  <a:pt x="0" y="0"/>
                </a:moveTo>
                <a:lnTo>
                  <a:pt x="4102978" y="0"/>
                </a:lnTo>
                <a:lnTo>
                  <a:pt x="4102978" y="3133183"/>
                </a:lnTo>
                <a:lnTo>
                  <a:pt x="0" y="3133183"/>
                </a:lnTo>
                <a:lnTo>
                  <a:pt x="0" y="0"/>
                </a:lnTo>
                <a:close/>
              </a:path>
            </a:pathLst>
          </a:custGeom>
          <a:blipFill>
            <a:blip r:embed="rId6">
              <a:extLst>
                <a:ext uri="{96DAC541-7B7A-43D3-8B79-37D633B846F1}">
                  <asvg:svgBlip xmlns:asvg="http://schemas.microsoft.com/office/drawing/2016/SVG/main" r:embed="rId7"/>
                </a:ext>
              </a:extLst>
            </a:blip>
            <a:stretch>
              <a:fillRect l="-98879" t="2" r="2" b="-71922"/>
            </a:stretch>
          </a:blipFill>
        </p:spPr>
        <p:txBody>
          <a:bodyPr/>
          <a:lstStyle/>
          <a:p>
            <a:endParaRPr lang="en-NL"/>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 y="8420100"/>
            <a:ext cx="2502779" cy="1866900"/>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3">
              <a:extLst>
                <a:ext uri="{96DAC541-7B7A-43D3-8B79-37D633B846F1}">
                  <asvg:svgBlip xmlns:asvg="http://schemas.microsoft.com/office/drawing/2016/SVG/main" r:embed="rId4"/>
                </a:ext>
              </a:extLst>
            </a:blip>
            <a:stretch>
              <a:fillRect l="-63936" t="-1" r="-1" b="-20276"/>
            </a:stretch>
          </a:blipFill>
        </p:spPr>
        <p:txBody>
          <a:bodyPr/>
          <a:lstStyle/>
          <a:p>
            <a:endParaRPr lang="en-NL"/>
          </a:p>
        </p:txBody>
      </p:sp>
      <p:sp>
        <p:nvSpPr>
          <p:cNvPr id="3" name="Freeform 3"/>
          <p:cNvSpPr/>
          <p:nvPr/>
        </p:nvSpPr>
        <p:spPr>
          <a:xfrm>
            <a:off x="-1" y="0"/>
            <a:ext cx="2870639" cy="2347456"/>
          </a:xfrm>
          <a:custGeom>
            <a:avLst/>
            <a:gdLst/>
            <a:ahLst/>
            <a:cxnLst/>
            <a:rect l="l" t="t" r="r" b="b"/>
            <a:pathLst>
              <a:path w="4102978" h="3133183">
                <a:moveTo>
                  <a:pt x="0" y="0"/>
                </a:moveTo>
                <a:lnTo>
                  <a:pt x="4102978" y="0"/>
                </a:lnTo>
                <a:lnTo>
                  <a:pt x="4102978" y="3133184"/>
                </a:lnTo>
                <a:lnTo>
                  <a:pt x="0" y="3133184"/>
                </a:lnTo>
                <a:lnTo>
                  <a:pt x="0" y="0"/>
                </a:lnTo>
                <a:close/>
              </a:path>
            </a:pathLst>
          </a:custGeom>
          <a:blipFill>
            <a:blip r:embed="rId5">
              <a:extLst>
                <a:ext uri="{96DAC541-7B7A-43D3-8B79-37D633B846F1}">
                  <asvg:svgBlip xmlns:asvg="http://schemas.microsoft.com/office/drawing/2016/SVG/main" r:embed="rId6"/>
                </a:ext>
              </a:extLst>
            </a:blip>
            <a:stretch>
              <a:fillRect l="-42930" t="-33471" r="1"/>
            </a:stretch>
          </a:blipFill>
        </p:spPr>
        <p:txBody>
          <a:bodyPr/>
          <a:lstStyle/>
          <a:p>
            <a:endParaRPr lang="en-NL"/>
          </a:p>
        </p:txBody>
      </p:sp>
      <p:sp>
        <p:nvSpPr>
          <p:cNvPr id="4" name="Freeform 4"/>
          <p:cNvSpPr/>
          <p:nvPr/>
        </p:nvSpPr>
        <p:spPr>
          <a:xfrm>
            <a:off x="9787426" y="0"/>
            <a:ext cx="8500574" cy="10287000"/>
          </a:xfrm>
          <a:custGeom>
            <a:avLst/>
            <a:gdLst/>
            <a:ahLst/>
            <a:cxnLst/>
            <a:rect l="l" t="t" r="r" b="b"/>
            <a:pathLst>
              <a:path w="8500574" h="10287000">
                <a:moveTo>
                  <a:pt x="0" y="0"/>
                </a:moveTo>
                <a:lnTo>
                  <a:pt x="8500574" y="0"/>
                </a:lnTo>
                <a:lnTo>
                  <a:pt x="8500574" y="10287000"/>
                </a:lnTo>
                <a:lnTo>
                  <a:pt x="0" y="10287000"/>
                </a:lnTo>
                <a:lnTo>
                  <a:pt x="0" y="0"/>
                </a:lnTo>
                <a:close/>
              </a:path>
            </a:pathLst>
          </a:custGeom>
          <a:blipFill>
            <a:blip r:embed="rId7"/>
            <a:stretch>
              <a:fillRect l="-1333" t="-1245" b="-580"/>
            </a:stretch>
          </a:blipFill>
        </p:spPr>
        <p:txBody>
          <a:bodyPr/>
          <a:lstStyle/>
          <a:p>
            <a:endParaRPr lang="en-NL"/>
          </a:p>
        </p:txBody>
      </p:sp>
      <p:sp>
        <p:nvSpPr>
          <p:cNvPr id="5" name="Freeform 5"/>
          <p:cNvSpPr/>
          <p:nvPr/>
        </p:nvSpPr>
        <p:spPr>
          <a:xfrm>
            <a:off x="7653156" y="8632087"/>
            <a:ext cx="2361506" cy="1305286"/>
          </a:xfrm>
          <a:custGeom>
            <a:avLst/>
            <a:gdLst/>
            <a:ahLst/>
            <a:cxnLst/>
            <a:rect l="l" t="t" r="r" b="b"/>
            <a:pathLst>
              <a:path w="2361506" h="1305286">
                <a:moveTo>
                  <a:pt x="0" y="0"/>
                </a:moveTo>
                <a:lnTo>
                  <a:pt x="2361506" y="0"/>
                </a:lnTo>
                <a:lnTo>
                  <a:pt x="2361506" y="1305285"/>
                </a:lnTo>
                <a:lnTo>
                  <a:pt x="0" y="1305285"/>
                </a:lnTo>
                <a:lnTo>
                  <a:pt x="0" y="0"/>
                </a:lnTo>
                <a:close/>
              </a:path>
            </a:pathLst>
          </a:custGeom>
          <a:blipFill>
            <a:blip r:embed="rId8"/>
            <a:stretch>
              <a:fillRect/>
            </a:stretch>
          </a:blipFill>
        </p:spPr>
        <p:txBody>
          <a:bodyPr/>
          <a:lstStyle/>
          <a:p>
            <a:endParaRPr lang="en-NL"/>
          </a:p>
        </p:txBody>
      </p:sp>
      <p:sp>
        <p:nvSpPr>
          <p:cNvPr id="6" name="Freeform 6"/>
          <p:cNvSpPr/>
          <p:nvPr/>
        </p:nvSpPr>
        <p:spPr>
          <a:xfrm>
            <a:off x="10014662" y="8579228"/>
            <a:ext cx="1334614" cy="1358145"/>
          </a:xfrm>
          <a:custGeom>
            <a:avLst/>
            <a:gdLst/>
            <a:ahLst/>
            <a:cxnLst/>
            <a:rect l="l" t="t" r="r" b="b"/>
            <a:pathLst>
              <a:path w="1334614" h="1358145">
                <a:moveTo>
                  <a:pt x="0" y="0"/>
                </a:moveTo>
                <a:lnTo>
                  <a:pt x="1334614" y="0"/>
                </a:lnTo>
                <a:lnTo>
                  <a:pt x="1334614" y="1358144"/>
                </a:lnTo>
                <a:lnTo>
                  <a:pt x="0" y="1358144"/>
                </a:lnTo>
                <a:lnTo>
                  <a:pt x="0" y="0"/>
                </a:lnTo>
                <a:close/>
              </a:path>
            </a:pathLst>
          </a:custGeom>
          <a:blipFill>
            <a:blip r:embed="rId9"/>
            <a:stretch>
              <a:fillRect l="-48887" r="-54638"/>
            </a:stretch>
          </a:blipFill>
        </p:spPr>
        <p:txBody>
          <a:bodyPr/>
          <a:lstStyle/>
          <a:p>
            <a:endParaRPr lang="en-NL"/>
          </a:p>
        </p:txBody>
      </p:sp>
      <p:sp>
        <p:nvSpPr>
          <p:cNvPr id="7" name="TextBox 7"/>
          <p:cNvSpPr txBox="1"/>
          <p:nvPr/>
        </p:nvSpPr>
        <p:spPr>
          <a:xfrm>
            <a:off x="1028700" y="2915257"/>
            <a:ext cx="5131678" cy="866780"/>
          </a:xfrm>
          <a:prstGeom prst="rect">
            <a:avLst/>
          </a:prstGeom>
        </p:spPr>
        <p:txBody>
          <a:bodyPr lIns="0" tIns="0" rIns="0" bIns="0" rtlCol="0" anchor="t">
            <a:spAutoFit/>
          </a:bodyPr>
          <a:lstStyle/>
          <a:p>
            <a:pPr algn="r">
              <a:lnSpc>
                <a:spcPts val="6600"/>
              </a:lnSpc>
            </a:pPr>
            <a:r>
              <a:rPr lang="en-US" sz="6000" dirty="0">
                <a:solidFill>
                  <a:srgbClr val="8CA9AD"/>
                </a:solidFill>
                <a:latin typeface="DM Sans Bold"/>
              </a:rPr>
              <a:t>ASSIGNMENT</a:t>
            </a:r>
          </a:p>
        </p:txBody>
      </p:sp>
      <p:sp>
        <p:nvSpPr>
          <p:cNvPr id="8" name="TextBox 8"/>
          <p:cNvSpPr txBox="1"/>
          <p:nvPr/>
        </p:nvSpPr>
        <p:spPr>
          <a:xfrm>
            <a:off x="1373807" y="4020162"/>
            <a:ext cx="5876611" cy="3902081"/>
          </a:xfrm>
          <a:prstGeom prst="rect">
            <a:avLst/>
          </a:prstGeom>
        </p:spPr>
        <p:txBody>
          <a:bodyPr lIns="0" tIns="0" rIns="0" bIns="0" rtlCol="0" anchor="t">
            <a:spAutoFit/>
          </a:bodyPr>
          <a:lstStyle/>
          <a:p>
            <a:pPr>
              <a:lnSpc>
                <a:spcPts val="3850"/>
              </a:lnSpc>
            </a:pPr>
            <a:r>
              <a:rPr lang="en-US" sz="3500">
                <a:solidFill>
                  <a:srgbClr val="737373"/>
                </a:solidFill>
                <a:latin typeface="DM Sans"/>
              </a:rPr>
              <a:t>The goal is to create interactive, engaging customer journey map design that will simplify complex business processes, increasing user and client satisfaction</a:t>
            </a:r>
          </a:p>
          <a:p>
            <a:pPr>
              <a:lnSpc>
                <a:spcPts val="3850"/>
              </a:lnSpc>
            </a:pPr>
            <a:endParaRPr lang="en-US" sz="3500">
              <a:solidFill>
                <a:srgbClr val="737373"/>
              </a:solidFill>
              <a:latin typeface="DM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8CA9AD"/>
            </a:solidFill>
          </p:spPr>
          <p:txBody>
            <a:bodyPr/>
            <a:lstStyle/>
            <a:p>
              <a:endParaRPr lang="en-NL"/>
            </a:p>
          </p:txBody>
        </p:sp>
        <p:sp>
          <p:nvSpPr>
            <p:cNvPr id="4" name="TextBox 4"/>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901312" y="4124325"/>
            <a:ext cx="7571992" cy="2114550"/>
          </a:xfrm>
          <a:prstGeom prst="rect">
            <a:avLst/>
          </a:prstGeom>
        </p:spPr>
        <p:txBody>
          <a:bodyPr lIns="0" tIns="0" rIns="0" bIns="0" rtlCol="0" anchor="t">
            <a:spAutoFit/>
          </a:bodyPr>
          <a:lstStyle/>
          <a:p>
            <a:pPr algn="r">
              <a:lnSpc>
                <a:spcPts val="8250"/>
              </a:lnSpc>
            </a:pPr>
            <a:r>
              <a:rPr lang="en-US" sz="7500">
                <a:solidFill>
                  <a:srgbClr val="FFFFFF"/>
                </a:solidFill>
                <a:latin typeface="DM Sans Bold"/>
              </a:rPr>
              <a:t>CHALLENGES &amp; </a:t>
            </a:r>
          </a:p>
          <a:p>
            <a:pPr algn="r">
              <a:lnSpc>
                <a:spcPts val="8250"/>
              </a:lnSpc>
            </a:pPr>
            <a:r>
              <a:rPr lang="en-US" sz="7500">
                <a:solidFill>
                  <a:srgbClr val="FFFFFF"/>
                </a:solidFill>
                <a:latin typeface="DM Sans Bold"/>
              </a:rPr>
              <a:t>SOLUTIONS</a:t>
            </a:r>
          </a:p>
        </p:txBody>
      </p:sp>
      <p:sp>
        <p:nvSpPr>
          <p:cNvPr id="6" name="TextBox 6"/>
          <p:cNvSpPr txBox="1"/>
          <p:nvPr/>
        </p:nvSpPr>
        <p:spPr>
          <a:xfrm>
            <a:off x="1790700" y="1847850"/>
            <a:ext cx="1938412" cy="1003308"/>
          </a:xfrm>
          <a:prstGeom prst="rect">
            <a:avLst/>
          </a:prstGeom>
        </p:spPr>
        <p:txBody>
          <a:bodyPr lIns="0" tIns="0" rIns="0" bIns="0" rtlCol="0" anchor="t">
            <a:spAutoFit/>
          </a:bodyPr>
          <a:lstStyle/>
          <a:p>
            <a:pPr>
              <a:lnSpc>
                <a:spcPts val="7700"/>
              </a:lnSpc>
            </a:pPr>
            <a:r>
              <a:rPr lang="en-US" sz="7000">
                <a:solidFill>
                  <a:srgbClr val="FFFFFF"/>
                </a:solidFill>
                <a:latin typeface="DM Sans Bold"/>
              </a:rPr>
              <a:t>03.</a:t>
            </a:r>
          </a:p>
        </p:txBody>
      </p:sp>
      <p:sp>
        <p:nvSpPr>
          <p:cNvPr id="7" name="Freeform 7"/>
          <p:cNvSpPr/>
          <p:nvPr/>
        </p:nvSpPr>
        <p:spPr>
          <a:xfrm>
            <a:off x="5893678" y="8135576"/>
            <a:ext cx="4102978" cy="1122724"/>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2">
              <a:extLst>
                <a:ext uri="{96DAC541-7B7A-43D3-8B79-37D633B846F1}">
                  <asvg:svgBlip xmlns:asvg="http://schemas.microsoft.com/office/drawing/2016/SVG/main" r:embed="rId3"/>
                </a:ext>
              </a:extLst>
            </a:blip>
            <a:stretch>
              <a:fillRect t="-1" b="-99999"/>
            </a:stretch>
          </a:blipFill>
        </p:spPr>
        <p:txBody>
          <a:bodyPr/>
          <a:lstStyle/>
          <a:p>
            <a:endParaRPr lang="en-NL"/>
          </a:p>
        </p:txBody>
      </p:sp>
      <p:sp>
        <p:nvSpPr>
          <p:cNvPr id="9" name="Freeform 9"/>
          <p:cNvSpPr/>
          <p:nvPr/>
        </p:nvSpPr>
        <p:spPr>
          <a:xfrm>
            <a:off x="13543121" y="1028700"/>
            <a:ext cx="3716179" cy="7106876"/>
          </a:xfrm>
          <a:custGeom>
            <a:avLst/>
            <a:gdLst/>
            <a:ahLst/>
            <a:cxnLst/>
            <a:rect l="l" t="t" r="r" b="b"/>
            <a:pathLst>
              <a:path w="9489757" h="10287000">
                <a:moveTo>
                  <a:pt x="0" y="0"/>
                </a:moveTo>
                <a:lnTo>
                  <a:pt x="9489758" y="0"/>
                </a:lnTo>
                <a:lnTo>
                  <a:pt x="9489758" y="10287000"/>
                </a:lnTo>
                <a:lnTo>
                  <a:pt x="0" y="10287000"/>
                </a:lnTo>
                <a:lnTo>
                  <a:pt x="0" y="0"/>
                </a:lnTo>
                <a:close/>
              </a:path>
            </a:pathLst>
          </a:custGeom>
          <a:blipFill>
            <a:blip r:embed="rId4">
              <a:extLst>
                <a:ext uri="{96DAC541-7B7A-43D3-8B79-37D633B846F1}">
                  <asvg:svgBlip xmlns:asvg="http://schemas.microsoft.com/office/drawing/2016/SVG/main" r:embed="rId5"/>
                </a:ext>
              </a:extLst>
            </a:blip>
            <a:stretch>
              <a:fillRect l="1" t="-44747" r="-155364"/>
            </a:stretch>
          </a:blipFill>
        </p:spPr>
        <p:txBody>
          <a:bodyPr/>
          <a:lstStyle/>
          <a:p>
            <a:endParaRPr lang="en-NL"/>
          </a:p>
        </p:txBody>
      </p:sp>
      <p:sp>
        <p:nvSpPr>
          <p:cNvPr id="10" name="Freeform 7">
            <a:extLst>
              <a:ext uri="{FF2B5EF4-FFF2-40B4-BE49-F238E27FC236}">
                <a16:creationId xmlns:a16="http://schemas.microsoft.com/office/drawing/2014/main" id="{20C32F65-B259-BC28-E9F8-BF7C51CBDF02}"/>
              </a:ext>
            </a:extLst>
          </p:cNvPr>
          <p:cNvSpPr/>
          <p:nvPr/>
        </p:nvSpPr>
        <p:spPr>
          <a:xfrm>
            <a:off x="1028700" y="7435843"/>
            <a:ext cx="2063046" cy="1822457"/>
          </a:xfrm>
          <a:custGeom>
            <a:avLst/>
            <a:gdLst/>
            <a:ahLst/>
            <a:cxnLst/>
            <a:rect l="l" t="t" r="r" b="b"/>
            <a:pathLst>
              <a:path w="4102978" h="3133183">
                <a:moveTo>
                  <a:pt x="0" y="0"/>
                </a:moveTo>
                <a:lnTo>
                  <a:pt x="4102978" y="0"/>
                </a:lnTo>
                <a:lnTo>
                  <a:pt x="4102978" y="3133183"/>
                </a:lnTo>
                <a:lnTo>
                  <a:pt x="0" y="3133183"/>
                </a:lnTo>
                <a:lnTo>
                  <a:pt x="0" y="0"/>
                </a:lnTo>
                <a:close/>
              </a:path>
            </a:pathLst>
          </a:custGeom>
          <a:blipFill>
            <a:blip r:embed="rId6">
              <a:extLst>
                <a:ext uri="{96DAC541-7B7A-43D3-8B79-37D633B846F1}">
                  <asvg:svgBlip xmlns:asvg="http://schemas.microsoft.com/office/drawing/2016/SVG/main" r:embed="rId7"/>
                </a:ext>
              </a:extLst>
            </a:blip>
            <a:stretch>
              <a:fillRect l="-98879" t="2" r="2" b="-71922"/>
            </a:stretch>
          </a:blipFill>
        </p:spPr>
        <p:txBody>
          <a:bodyPr/>
          <a:lstStyle/>
          <a:p>
            <a:endParaRPr lang="en-NL"/>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156322" y="8041552"/>
            <a:ext cx="4102978" cy="2245448"/>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NL"/>
          </a:p>
        </p:txBody>
      </p:sp>
      <p:sp>
        <p:nvSpPr>
          <p:cNvPr id="3" name="Freeform 3"/>
          <p:cNvSpPr/>
          <p:nvPr/>
        </p:nvSpPr>
        <p:spPr>
          <a:xfrm>
            <a:off x="1028700" y="0"/>
            <a:ext cx="4102978" cy="2972464"/>
          </a:xfrm>
          <a:custGeom>
            <a:avLst/>
            <a:gdLst/>
            <a:ahLst/>
            <a:cxnLst/>
            <a:rect l="l" t="t" r="r" b="b"/>
            <a:pathLst>
              <a:path w="4102978" h="3133183">
                <a:moveTo>
                  <a:pt x="0" y="0"/>
                </a:moveTo>
                <a:lnTo>
                  <a:pt x="4102978" y="0"/>
                </a:lnTo>
                <a:lnTo>
                  <a:pt x="4102978" y="3133184"/>
                </a:lnTo>
                <a:lnTo>
                  <a:pt x="0" y="3133184"/>
                </a:lnTo>
                <a:lnTo>
                  <a:pt x="0" y="0"/>
                </a:lnTo>
                <a:close/>
              </a:path>
            </a:pathLst>
          </a:custGeom>
          <a:blipFill>
            <a:blip r:embed="rId5">
              <a:extLst>
                <a:ext uri="{96DAC541-7B7A-43D3-8B79-37D633B846F1}">
                  <asvg:svgBlip xmlns:asvg="http://schemas.microsoft.com/office/drawing/2016/SVG/main" r:embed="rId6"/>
                </a:ext>
              </a:extLst>
            </a:blip>
            <a:stretch>
              <a:fillRect t="-5407"/>
            </a:stretch>
          </a:blipFill>
        </p:spPr>
        <p:txBody>
          <a:bodyPr/>
          <a:lstStyle/>
          <a:p>
            <a:endParaRPr lang="en-NL"/>
          </a:p>
        </p:txBody>
      </p:sp>
      <p:sp>
        <p:nvSpPr>
          <p:cNvPr id="4" name="TextBox 4"/>
          <p:cNvSpPr txBox="1"/>
          <p:nvPr/>
        </p:nvSpPr>
        <p:spPr>
          <a:xfrm>
            <a:off x="304800" y="3225882"/>
            <a:ext cx="5131678" cy="866780"/>
          </a:xfrm>
          <a:prstGeom prst="rect">
            <a:avLst/>
          </a:prstGeom>
        </p:spPr>
        <p:txBody>
          <a:bodyPr lIns="0" tIns="0" rIns="0" bIns="0" rtlCol="0" anchor="t">
            <a:spAutoFit/>
          </a:bodyPr>
          <a:lstStyle/>
          <a:p>
            <a:pPr algn="r">
              <a:lnSpc>
                <a:spcPts val="6600"/>
              </a:lnSpc>
            </a:pPr>
            <a:r>
              <a:rPr lang="en-US" sz="6000" dirty="0">
                <a:solidFill>
                  <a:srgbClr val="8CA9AD"/>
                </a:solidFill>
                <a:latin typeface="DM Sans Bold"/>
              </a:rPr>
              <a:t>CHALLENGES</a:t>
            </a:r>
          </a:p>
        </p:txBody>
      </p:sp>
      <p:sp>
        <p:nvSpPr>
          <p:cNvPr id="5" name="TextBox 5"/>
          <p:cNvSpPr txBox="1"/>
          <p:nvPr/>
        </p:nvSpPr>
        <p:spPr>
          <a:xfrm>
            <a:off x="641228" y="4139471"/>
            <a:ext cx="7202175" cy="5004575"/>
          </a:xfrm>
          <a:prstGeom prst="rect">
            <a:avLst/>
          </a:prstGeom>
        </p:spPr>
        <p:txBody>
          <a:bodyPr lIns="0" tIns="0" rIns="0" bIns="0" rtlCol="0" anchor="t">
            <a:spAutoFit/>
          </a:bodyPr>
          <a:lstStyle/>
          <a:p>
            <a:pPr marL="755753" lvl="1" indent="-377876">
              <a:lnSpc>
                <a:spcPts val="3850"/>
              </a:lnSpc>
              <a:buFont typeface="Arial"/>
              <a:buChar char="•"/>
            </a:pPr>
            <a:r>
              <a:rPr lang="en-US" sz="3500" dirty="0">
                <a:solidFill>
                  <a:srgbClr val="737373"/>
                </a:solidFill>
                <a:latin typeface="DM Sans"/>
              </a:rPr>
              <a:t>Lack of engaging design in analytics tools</a:t>
            </a:r>
          </a:p>
          <a:p>
            <a:pPr marL="755753" lvl="1" indent="-377876">
              <a:lnSpc>
                <a:spcPts val="3850"/>
              </a:lnSpc>
              <a:buFont typeface="Arial"/>
              <a:buChar char="•"/>
            </a:pPr>
            <a:r>
              <a:rPr lang="en-US" sz="3500" dirty="0">
                <a:solidFill>
                  <a:srgbClr val="737373"/>
                </a:solidFill>
                <a:latin typeface="DM Sans"/>
              </a:rPr>
              <a:t>Complexity in data interpretation</a:t>
            </a:r>
          </a:p>
          <a:p>
            <a:pPr marL="755753" lvl="1" indent="-377876">
              <a:lnSpc>
                <a:spcPts val="3850"/>
              </a:lnSpc>
              <a:buFont typeface="Arial"/>
              <a:buChar char="•"/>
            </a:pPr>
            <a:r>
              <a:rPr lang="en-US" sz="3500" dirty="0">
                <a:solidFill>
                  <a:srgbClr val="737373"/>
                </a:solidFill>
                <a:latin typeface="DM Sans"/>
              </a:rPr>
              <a:t>Lack of design inspirations</a:t>
            </a:r>
          </a:p>
          <a:p>
            <a:pPr marL="755753" lvl="1" indent="-377876">
              <a:lnSpc>
                <a:spcPts val="3850"/>
              </a:lnSpc>
              <a:buFont typeface="Arial"/>
              <a:buChar char="•"/>
            </a:pPr>
            <a:r>
              <a:rPr lang="en-US" sz="3500" dirty="0">
                <a:solidFill>
                  <a:srgbClr val="737373"/>
                </a:solidFill>
                <a:latin typeface="DM Sans"/>
              </a:rPr>
              <a:t>The way of putting the information in the customer journey map</a:t>
            </a:r>
          </a:p>
          <a:p>
            <a:pPr marL="755753" lvl="1" indent="-377876">
              <a:lnSpc>
                <a:spcPts val="3850"/>
              </a:lnSpc>
              <a:buFont typeface="Arial"/>
              <a:buChar char="•"/>
            </a:pPr>
            <a:r>
              <a:rPr lang="en-US" sz="3500" dirty="0">
                <a:solidFill>
                  <a:srgbClr val="737373"/>
                </a:solidFill>
                <a:latin typeface="DM Sans"/>
              </a:rPr>
              <a:t>Not enough conducted research on the topic</a:t>
            </a:r>
          </a:p>
        </p:txBody>
      </p:sp>
      <p:sp>
        <p:nvSpPr>
          <p:cNvPr id="6" name="TextBox 6"/>
          <p:cNvSpPr txBox="1"/>
          <p:nvPr/>
        </p:nvSpPr>
        <p:spPr>
          <a:xfrm>
            <a:off x="12000107" y="681936"/>
            <a:ext cx="5440718" cy="866780"/>
          </a:xfrm>
          <a:prstGeom prst="rect">
            <a:avLst/>
          </a:prstGeom>
        </p:spPr>
        <p:txBody>
          <a:bodyPr lIns="0" tIns="0" rIns="0" bIns="0" rtlCol="0" anchor="t">
            <a:spAutoFit/>
          </a:bodyPr>
          <a:lstStyle/>
          <a:p>
            <a:pPr>
              <a:lnSpc>
                <a:spcPts val="6600"/>
              </a:lnSpc>
            </a:pPr>
            <a:r>
              <a:rPr lang="en-US" sz="6000">
                <a:solidFill>
                  <a:srgbClr val="8CA9AD"/>
                </a:solidFill>
                <a:latin typeface="DM Sans Bold"/>
              </a:rPr>
              <a:t>SOLUTIONS</a:t>
            </a:r>
          </a:p>
        </p:txBody>
      </p:sp>
      <p:sp>
        <p:nvSpPr>
          <p:cNvPr id="7" name="TextBox 7"/>
          <p:cNvSpPr txBox="1"/>
          <p:nvPr/>
        </p:nvSpPr>
        <p:spPr>
          <a:xfrm>
            <a:off x="12000107" y="1727194"/>
            <a:ext cx="5835825" cy="4504438"/>
          </a:xfrm>
          <a:prstGeom prst="rect">
            <a:avLst/>
          </a:prstGeom>
        </p:spPr>
        <p:txBody>
          <a:bodyPr lIns="0" tIns="0" rIns="0" bIns="0" rtlCol="0" anchor="t">
            <a:spAutoFit/>
          </a:bodyPr>
          <a:lstStyle/>
          <a:p>
            <a:pPr marL="755753" lvl="1" indent="-377876">
              <a:lnSpc>
                <a:spcPts val="3850"/>
              </a:lnSpc>
              <a:buFont typeface="Arial"/>
              <a:buChar char="•"/>
            </a:pPr>
            <a:r>
              <a:rPr lang="en-US" sz="3500" dirty="0">
                <a:solidFill>
                  <a:srgbClr val="737373"/>
                </a:solidFill>
                <a:latin typeface="DM Sans"/>
              </a:rPr>
              <a:t>Innovative visualization techniques</a:t>
            </a:r>
          </a:p>
          <a:p>
            <a:pPr marL="755753" lvl="1" indent="-377876">
              <a:lnSpc>
                <a:spcPts val="3850"/>
              </a:lnSpc>
              <a:buFont typeface="Arial"/>
              <a:buChar char="•"/>
            </a:pPr>
            <a:r>
              <a:rPr lang="en-US" sz="3500" dirty="0">
                <a:solidFill>
                  <a:srgbClr val="737373"/>
                </a:solidFill>
                <a:latin typeface="DM Sans"/>
              </a:rPr>
              <a:t>Interface design improvements</a:t>
            </a:r>
          </a:p>
          <a:p>
            <a:pPr marL="755753" lvl="1" indent="-377876">
              <a:lnSpc>
                <a:spcPts val="3850"/>
              </a:lnSpc>
              <a:buFont typeface="Arial"/>
              <a:buChar char="•"/>
            </a:pPr>
            <a:r>
              <a:rPr lang="en-US" sz="3500" dirty="0">
                <a:solidFill>
                  <a:srgbClr val="737373"/>
                </a:solidFill>
                <a:latin typeface="DM Sans"/>
              </a:rPr>
              <a:t>Starting the design from scratch, then ask for feedback </a:t>
            </a:r>
          </a:p>
          <a:p>
            <a:pPr marL="755753" lvl="1" indent="-377876">
              <a:lnSpc>
                <a:spcPts val="3850"/>
              </a:lnSpc>
              <a:buFont typeface="Arial"/>
              <a:buChar char="•"/>
            </a:pPr>
            <a:r>
              <a:rPr lang="en-US" sz="3500" dirty="0">
                <a:solidFill>
                  <a:srgbClr val="737373"/>
                </a:solidFill>
                <a:latin typeface="DM Sans"/>
              </a:rPr>
              <a:t>Research topics thoroughly</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8CA9AD"/>
            </a:solidFill>
          </p:spPr>
          <p:txBody>
            <a:bodyPr/>
            <a:lstStyle/>
            <a:p>
              <a:endParaRPr lang="en-NL"/>
            </a:p>
          </p:txBody>
        </p:sp>
        <p:sp>
          <p:nvSpPr>
            <p:cNvPr id="4" name="TextBox 4"/>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901312" y="4124325"/>
            <a:ext cx="7571992" cy="2114550"/>
          </a:xfrm>
          <a:prstGeom prst="rect">
            <a:avLst/>
          </a:prstGeom>
        </p:spPr>
        <p:txBody>
          <a:bodyPr lIns="0" tIns="0" rIns="0" bIns="0" rtlCol="0" anchor="t">
            <a:spAutoFit/>
          </a:bodyPr>
          <a:lstStyle/>
          <a:p>
            <a:pPr algn="r">
              <a:lnSpc>
                <a:spcPts val="8250"/>
              </a:lnSpc>
            </a:pPr>
            <a:r>
              <a:rPr lang="en-US" sz="7500">
                <a:solidFill>
                  <a:srgbClr val="FFFFFF"/>
                </a:solidFill>
                <a:latin typeface="DM Sans Bold"/>
              </a:rPr>
              <a:t>RESEARCH &amp;</a:t>
            </a:r>
          </a:p>
          <a:p>
            <a:pPr algn="r">
              <a:lnSpc>
                <a:spcPts val="8250"/>
              </a:lnSpc>
            </a:pPr>
            <a:r>
              <a:rPr lang="en-US" sz="7500">
                <a:solidFill>
                  <a:srgbClr val="FFFFFF"/>
                </a:solidFill>
                <a:latin typeface="DM Sans Bold"/>
              </a:rPr>
              <a:t>METHODS</a:t>
            </a:r>
          </a:p>
        </p:txBody>
      </p:sp>
      <p:sp>
        <p:nvSpPr>
          <p:cNvPr id="6" name="TextBox 6"/>
          <p:cNvSpPr txBox="1"/>
          <p:nvPr/>
        </p:nvSpPr>
        <p:spPr>
          <a:xfrm>
            <a:off x="1790700" y="1847850"/>
            <a:ext cx="1938412" cy="1003308"/>
          </a:xfrm>
          <a:prstGeom prst="rect">
            <a:avLst/>
          </a:prstGeom>
        </p:spPr>
        <p:txBody>
          <a:bodyPr lIns="0" tIns="0" rIns="0" bIns="0" rtlCol="0" anchor="t">
            <a:spAutoFit/>
          </a:bodyPr>
          <a:lstStyle/>
          <a:p>
            <a:pPr>
              <a:lnSpc>
                <a:spcPts val="7700"/>
              </a:lnSpc>
            </a:pPr>
            <a:r>
              <a:rPr lang="en-US" sz="7000">
                <a:solidFill>
                  <a:srgbClr val="FFFFFF"/>
                </a:solidFill>
                <a:latin typeface="DM Sans Bold"/>
              </a:rPr>
              <a:t>04.</a:t>
            </a:r>
          </a:p>
        </p:txBody>
      </p:sp>
      <p:sp>
        <p:nvSpPr>
          <p:cNvPr id="7" name="Freeform 7"/>
          <p:cNvSpPr/>
          <p:nvPr/>
        </p:nvSpPr>
        <p:spPr>
          <a:xfrm>
            <a:off x="5893678" y="8135576"/>
            <a:ext cx="4102978" cy="1122724"/>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2">
              <a:extLst>
                <a:ext uri="{96DAC541-7B7A-43D3-8B79-37D633B846F1}">
                  <asvg:svgBlip xmlns:asvg="http://schemas.microsoft.com/office/drawing/2016/SVG/main" r:embed="rId3"/>
                </a:ext>
              </a:extLst>
            </a:blip>
            <a:stretch>
              <a:fillRect b="-100000"/>
            </a:stretch>
          </a:blipFill>
        </p:spPr>
        <p:txBody>
          <a:bodyPr/>
          <a:lstStyle/>
          <a:p>
            <a:endParaRPr lang="en-NL"/>
          </a:p>
        </p:txBody>
      </p:sp>
      <p:sp>
        <p:nvSpPr>
          <p:cNvPr id="9" name="Freeform 9"/>
          <p:cNvSpPr/>
          <p:nvPr/>
        </p:nvSpPr>
        <p:spPr>
          <a:xfrm>
            <a:off x="13538619" y="1028700"/>
            <a:ext cx="3720682" cy="7620000"/>
          </a:xfrm>
          <a:custGeom>
            <a:avLst/>
            <a:gdLst/>
            <a:ahLst/>
            <a:cxnLst/>
            <a:rect l="l" t="t" r="r" b="b"/>
            <a:pathLst>
              <a:path w="9489757" h="10287000">
                <a:moveTo>
                  <a:pt x="0" y="0"/>
                </a:moveTo>
                <a:lnTo>
                  <a:pt x="9489758" y="0"/>
                </a:lnTo>
                <a:lnTo>
                  <a:pt x="9489758" y="10287000"/>
                </a:lnTo>
                <a:lnTo>
                  <a:pt x="0" y="10287000"/>
                </a:lnTo>
                <a:lnTo>
                  <a:pt x="0" y="0"/>
                </a:lnTo>
                <a:close/>
              </a:path>
            </a:pathLst>
          </a:custGeom>
          <a:blipFill>
            <a:blip r:embed="rId4">
              <a:extLst>
                <a:ext uri="{96DAC541-7B7A-43D3-8B79-37D633B846F1}">
                  <asvg:svgBlip xmlns:asvg="http://schemas.microsoft.com/office/drawing/2016/SVG/main" r:embed="rId5"/>
                </a:ext>
              </a:extLst>
            </a:blip>
            <a:stretch>
              <a:fillRect t="-35000" r="-155054"/>
            </a:stretch>
          </a:blipFill>
        </p:spPr>
        <p:txBody>
          <a:bodyPr/>
          <a:lstStyle/>
          <a:p>
            <a:endParaRPr lang="en-NL"/>
          </a:p>
        </p:txBody>
      </p:sp>
      <p:sp>
        <p:nvSpPr>
          <p:cNvPr id="10" name="Freeform 7">
            <a:extLst>
              <a:ext uri="{FF2B5EF4-FFF2-40B4-BE49-F238E27FC236}">
                <a16:creationId xmlns:a16="http://schemas.microsoft.com/office/drawing/2014/main" id="{F36D9889-812B-3863-9D9F-CDCA0F94C341}"/>
              </a:ext>
            </a:extLst>
          </p:cNvPr>
          <p:cNvSpPr/>
          <p:nvPr/>
        </p:nvSpPr>
        <p:spPr>
          <a:xfrm>
            <a:off x="1028700" y="7435843"/>
            <a:ext cx="2063046" cy="1822457"/>
          </a:xfrm>
          <a:custGeom>
            <a:avLst/>
            <a:gdLst/>
            <a:ahLst/>
            <a:cxnLst/>
            <a:rect l="l" t="t" r="r" b="b"/>
            <a:pathLst>
              <a:path w="4102978" h="3133183">
                <a:moveTo>
                  <a:pt x="0" y="0"/>
                </a:moveTo>
                <a:lnTo>
                  <a:pt x="4102978" y="0"/>
                </a:lnTo>
                <a:lnTo>
                  <a:pt x="4102978" y="3133183"/>
                </a:lnTo>
                <a:lnTo>
                  <a:pt x="0" y="3133183"/>
                </a:lnTo>
                <a:lnTo>
                  <a:pt x="0" y="0"/>
                </a:lnTo>
                <a:close/>
              </a:path>
            </a:pathLst>
          </a:custGeom>
          <a:blipFill>
            <a:blip r:embed="rId6">
              <a:extLst>
                <a:ext uri="{96DAC541-7B7A-43D3-8B79-37D633B846F1}">
                  <asvg:svgBlip xmlns:asvg="http://schemas.microsoft.com/office/drawing/2016/SVG/main" r:embed="rId7"/>
                </a:ext>
              </a:extLst>
            </a:blip>
            <a:stretch>
              <a:fillRect l="-98879" t="2" r="2" b="-71922"/>
            </a:stretch>
          </a:blipFill>
        </p:spPr>
        <p:txBody>
          <a:bodyPr/>
          <a:lstStyle/>
          <a:p>
            <a:endParaRPr lang="en-NL"/>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143</TotalTime>
  <Words>572</Words>
  <Application>Microsoft Macintosh PowerPoint</Application>
  <PresentationFormat>Custom</PresentationFormat>
  <Paragraphs>113</Paragraphs>
  <Slides>15</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DM Sans Italics</vt:lpstr>
      <vt:lpstr>Calibri</vt:lpstr>
      <vt:lpstr>ArialMT</vt:lpstr>
      <vt:lpstr>DM Sans Bold</vt:lpstr>
      <vt:lpstr>Aptos</vt:lpstr>
      <vt:lpstr>DM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Minimalist Business Pitch Deck Presentation</dc:title>
  <cp:lastModifiedBy>Evgenieva,Eva E.E.</cp:lastModifiedBy>
  <cp:revision>8</cp:revision>
  <dcterms:created xsi:type="dcterms:W3CDTF">2006-08-16T00:00:00Z</dcterms:created>
  <dcterms:modified xsi:type="dcterms:W3CDTF">2024-04-19T08:45:24Z</dcterms:modified>
  <dc:identifier>DAGCj1Bae2Q</dc:identifier>
</cp:coreProperties>
</file>

<file path=docProps/thumbnail.jpeg>
</file>